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4" r:id="rId25"/>
    <p:sldId id="282" r:id="rId2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78" y="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85951" y="996569"/>
            <a:ext cx="7372096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60856" y="1550121"/>
            <a:ext cx="3425825" cy="4316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C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2/26/2016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4642" y="65278"/>
            <a:ext cx="8414715" cy="2204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69772" y="1098803"/>
            <a:ext cx="7204455" cy="4307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06295" y="181483"/>
            <a:ext cx="5069205" cy="345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Информационно-аналитический</a:t>
            </a:r>
            <a:r>
              <a:rPr sz="2200" spc="4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центр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07337" rIns="0" bIns="0" rtlCol="0">
            <a:spAutoFit/>
          </a:bodyPr>
          <a:lstStyle/>
          <a:p>
            <a:pPr marL="1611630">
              <a:lnSpc>
                <a:spcPct val="100000"/>
              </a:lnSpc>
            </a:pPr>
            <a:r>
              <a:rPr sz="3400" spc="-35" dirty="0">
                <a:solidFill>
                  <a:srgbClr val="C00000"/>
                </a:solidFill>
              </a:rPr>
              <a:t>Технология </a:t>
            </a:r>
            <a:r>
              <a:rPr sz="3400" spc="-5" dirty="0">
                <a:solidFill>
                  <a:srgbClr val="C00000"/>
                </a:solidFill>
              </a:rPr>
              <a:t>и</a:t>
            </a:r>
            <a:r>
              <a:rPr sz="3400" spc="15" dirty="0">
                <a:solidFill>
                  <a:srgbClr val="C00000"/>
                </a:solidFill>
              </a:rPr>
              <a:t> </a:t>
            </a:r>
            <a:r>
              <a:rPr sz="3400" spc="-15" dirty="0">
                <a:solidFill>
                  <a:srgbClr val="C00000"/>
                </a:solidFill>
              </a:rPr>
              <a:t>инструментарий</a:t>
            </a:r>
            <a:endParaRPr sz="3400" dirty="0"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1447800" y="1098803"/>
            <a:ext cx="7391400" cy="52986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1051305" rIns="0" bIns="0" rtlCol="0">
            <a:spAutoFit/>
          </a:bodyPr>
          <a:lstStyle/>
          <a:p>
            <a:pPr marL="842010" algn="ctr">
              <a:lnSpc>
                <a:spcPct val="100000"/>
              </a:lnSpc>
            </a:pPr>
            <a:r>
              <a:rPr sz="3400" spc="-10" dirty="0">
                <a:solidFill>
                  <a:schemeClr val="accent1">
                    <a:lumMod val="75000"/>
                  </a:schemeClr>
                </a:solidFill>
              </a:rPr>
              <a:t>PIRLS-2016</a:t>
            </a:r>
            <a:endParaRPr sz="3400" dirty="0">
              <a:solidFill>
                <a:schemeClr val="accent1">
                  <a:lumMod val="75000"/>
                </a:schemeClr>
              </a:solidFill>
            </a:endParaRPr>
          </a:p>
          <a:p>
            <a:pPr marL="841375" algn="ctr">
              <a:lnSpc>
                <a:spcPct val="100000"/>
              </a:lnSpc>
              <a:spcBef>
                <a:spcPts val="2039"/>
              </a:spcBef>
            </a:pPr>
            <a:r>
              <a:rPr sz="3400" spc="-5" dirty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sz="3400" spc="-10" dirty="0">
                <a:solidFill>
                  <a:schemeClr val="accent1">
                    <a:lumMod val="75000"/>
                  </a:schemeClr>
                </a:solidFill>
              </a:rPr>
              <a:t>оценки качества чтения</a:t>
            </a:r>
            <a:r>
              <a:rPr sz="3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400" spc="-5" dirty="0">
                <a:solidFill>
                  <a:schemeClr val="accent1">
                    <a:lumMod val="75000"/>
                  </a:schemeClr>
                </a:solidFill>
              </a:rPr>
              <a:t>и</a:t>
            </a:r>
            <a:endParaRPr sz="3400" dirty="0">
              <a:solidFill>
                <a:schemeClr val="accent1">
                  <a:lumMod val="75000"/>
                </a:schemeClr>
              </a:solidFill>
            </a:endParaRPr>
          </a:p>
          <a:p>
            <a:pPr marL="840740" algn="ctr">
              <a:lnSpc>
                <a:spcPct val="100000"/>
              </a:lnSpc>
              <a:spcBef>
                <a:spcPts val="2039"/>
              </a:spcBef>
            </a:pPr>
            <a:r>
              <a:rPr sz="3400" spc="-5" dirty="0">
                <a:solidFill>
                  <a:schemeClr val="accent1">
                    <a:lumMod val="75000"/>
                  </a:schemeClr>
                </a:solidFill>
              </a:rPr>
              <a:t>понимания </a:t>
            </a:r>
            <a:r>
              <a:rPr sz="3400" spc="-10" dirty="0">
                <a:solidFill>
                  <a:schemeClr val="accent1">
                    <a:lumMod val="75000"/>
                  </a:schemeClr>
                </a:solidFill>
              </a:rPr>
              <a:t>текста</a:t>
            </a:r>
            <a:r>
              <a:rPr sz="3400" spc="-2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400" spc="-5" dirty="0">
                <a:solidFill>
                  <a:schemeClr val="accent1">
                    <a:lumMod val="75000"/>
                  </a:schemeClr>
                </a:solidFill>
              </a:rPr>
              <a:t>учащимися</a:t>
            </a:r>
            <a:endParaRPr sz="3400" dirty="0">
              <a:solidFill>
                <a:schemeClr val="accent1">
                  <a:lumMod val="75000"/>
                </a:schemeClr>
              </a:solidFill>
            </a:endParaRPr>
          </a:p>
          <a:p>
            <a:pPr marL="842010" algn="ctr">
              <a:lnSpc>
                <a:spcPct val="100000"/>
              </a:lnSpc>
              <a:spcBef>
                <a:spcPts val="2040"/>
              </a:spcBef>
            </a:pPr>
            <a:r>
              <a:rPr sz="3400" spc="-15" dirty="0" err="1">
                <a:solidFill>
                  <a:schemeClr val="accent1">
                    <a:lumMod val="75000"/>
                  </a:schemeClr>
                </a:solidFill>
              </a:rPr>
              <a:t>начальной</a:t>
            </a:r>
            <a:r>
              <a:rPr sz="3400" spc="-3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400" spc="-15" dirty="0" err="1" smtClean="0">
                <a:solidFill>
                  <a:schemeClr val="accent1">
                    <a:lumMod val="75000"/>
                  </a:schemeClr>
                </a:solidFill>
              </a:rPr>
              <a:t>школы</a:t>
            </a:r>
            <a:endParaRPr lang="ru-RU" sz="3400" spc="-15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842010" algn="ctr">
              <a:lnSpc>
                <a:spcPct val="100000"/>
              </a:lnSpc>
              <a:spcBef>
                <a:spcPts val="2040"/>
              </a:spcBef>
            </a:pPr>
            <a:endParaRPr lang="ru-RU" sz="2800" spc="-15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842010" algn="ctr">
              <a:lnSpc>
                <a:spcPct val="100000"/>
              </a:lnSpc>
              <a:spcBef>
                <a:spcPts val="2040"/>
              </a:spcBef>
            </a:pPr>
            <a:r>
              <a:rPr lang="ru-RU" sz="2800" spc="-15" dirty="0" smtClean="0">
                <a:solidFill>
                  <a:schemeClr val="tx1"/>
                </a:solidFill>
              </a:rPr>
              <a:t>4 ноября 2015</a:t>
            </a:r>
            <a:endParaRPr sz="2800" dirty="0">
              <a:solidFill>
                <a:schemeClr val="tx1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1033157" cy="6843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57769" y="7937"/>
            <a:ext cx="1586229" cy="11666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9976" y="0"/>
            <a:ext cx="2503932" cy="40736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76751" y="1359661"/>
            <a:ext cx="5024755" cy="1752600"/>
          </a:xfrm>
          <a:custGeom>
            <a:avLst/>
            <a:gdLst/>
            <a:ahLst/>
            <a:cxnLst/>
            <a:rect l="l" t="t" r="r" b="b"/>
            <a:pathLst>
              <a:path w="5024755" h="1752600">
                <a:moveTo>
                  <a:pt x="0" y="292100"/>
                </a:moveTo>
                <a:lnTo>
                  <a:pt x="3823" y="244727"/>
                </a:lnTo>
                <a:lnTo>
                  <a:pt x="14894" y="199786"/>
                </a:lnTo>
                <a:lnTo>
                  <a:pt x="32609" y="157877"/>
                </a:lnTo>
                <a:lnTo>
                  <a:pt x="56367" y="119603"/>
                </a:lnTo>
                <a:lnTo>
                  <a:pt x="85566" y="85566"/>
                </a:lnTo>
                <a:lnTo>
                  <a:pt x="119603" y="56367"/>
                </a:lnTo>
                <a:lnTo>
                  <a:pt x="157877" y="32609"/>
                </a:lnTo>
                <a:lnTo>
                  <a:pt x="199786" y="14894"/>
                </a:lnTo>
                <a:lnTo>
                  <a:pt x="244727" y="3823"/>
                </a:lnTo>
                <a:lnTo>
                  <a:pt x="292100" y="0"/>
                </a:lnTo>
                <a:lnTo>
                  <a:pt x="4732274" y="0"/>
                </a:lnTo>
                <a:lnTo>
                  <a:pt x="4779677" y="3823"/>
                </a:lnTo>
                <a:lnTo>
                  <a:pt x="4824636" y="14894"/>
                </a:lnTo>
                <a:lnTo>
                  <a:pt x="4866552" y="32609"/>
                </a:lnTo>
                <a:lnTo>
                  <a:pt x="4904825" y="56367"/>
                </a:lnTo>
                <a:lnTo>
                  <a:pt x="4938855" y="85566"/>
                </a:lnTo>
                <a:lnTo>
                  <a:pt x="4968042" y="119603"/>
                </a:lnTo>
                <a:lnTo>
                  <a:pt x="4991788" y="157877"/>
                </a:lnTo>
                <a:lnTo>
                  <a:pt x="5009491" y="199786"/>
                </a:lnTo>
                <a:lnTo>
                  <a:pt x="5020553" y="244727"/>
                </a:lnTo>
                <a:lnTo>
                  <a:pt x="5024374" y="292100"/>
                </a:lnTo>
                <a:lnTo>
                  <a:pt x="5024374" y="1460500"/>
                </a:lnTo>
                <a:lnTo>
                  <a:pt x="5020553" y="1507872"/>
                </a:lnTo>
                <a:lnTo>
                  <a:pt x="5009491" y="1552813"/>
                </a:lnTo>
                <a:lnTo>
                  <a:pt x="4991788" y="1594722"/>
                </a:lnTo>
                <a:lnTo>
                  <a:pt x="4968042" y="1632996"/>
                </a:lnTo>
                <a:lnTo>
                  <a:pt x="4938855" y="1667033"/>
                </a:lnTo>
                <a:lnTo>
                  <a:pt x="4904825" y="1696232"/>
                </a:lnTo>
                <a:lnTo>
                  <a:pt x="4866552" y="1719990"/>
                </a:lnTo>
                <a:lnTo>
                  <a:pt x="4824636" y="1737705"/>
                </a:lnTo>
                <a:lnTo>
                  <a:pt x="4779677" y="1748776"/>
                </a:lnTo>
                <a:lnTo>
                  <a:pt x="4732274" y="1752600"/>
                </a:lnTo>
                <a:lnTo>
                  <a:pt x="292100" y="1752600"/>
                </a:lnTo>
                <a:lnTo>
                  <a:pt x="244727" y="1748776"/>
                </a:lnTo>
                <a:lnTo>
                  <a:pt x="199786" y="1737705"/>
                </a:lnTo>
                <a:lnTo>
                  <a:pt x="157877" y="1719990"/>
                </a:lnTo>
                <a:lnTo>
                  <a:pt x="119603" y="1696232"/>
                </a:lnTo>
                <a:lnTo>
                  <a:pt x="85566" y="1667033"/>
                </a:lnTo>
                <a:lnTo>
                  <a:pt x="56367" y="1632996"/>
                </a:lnTo>
                <a:lnTo>
                  <a:pt x="32609" y="1594722"/>
                </a:lnTo>
                <a:lnTo>
                  <a:pt x="14894" y="1552813"/>
                </a:lnTo>
                <a:lnTo>
                  <a:pt x="3823" y="1507872"/>
                </a:lnTo>
                <a:lnTo>
                  <a:pt x="0" y="1460500"/>
                </a:lnTo>
                <a:lnTo>
                  <a:pt x="0" y="292100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14520" y="1647784"/>
            <a:ext cx="4150995" cy="1062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3405" marR="5080" indent="-561340">
              <a:lnSpc>
                <a:spcPct val="143900"/>
              </a:lnSpc>
            </a:pPr>
            <a:r>
              <a:rPr sz="2400" spc="-10" dirty="0"/>
              <a:t>Приобретение</a:t>
            </a:r>
            <a:r>
              <a:rPr sz="2400" spc="-45" dirty="0"/>
              <a:t> </a:t>
            </a:r>
            <a:r>
              <a:rPr sz="2400" spc="-20" dirty="0"/>
              <a:t>читательского  </a:t>
            </a:r>
            <a:r>
              <a:rPr sz="2400" spc="-15" dirty="0"/>
              <a:t>литературного</a:t>
            </a:r>
            <a:r>
              <a:rPr sz="2400" spc="-45" dirty="0"/>
              <a:t> </a:t>
            </a:r>
            <a:r>
              <a:rPr sz="2400" spc="-10" dirty="0"/>
              <a:t>опыта</a:t>
            </a:r>
            <a:endParaRPr sz="2400"/>
          </a:p>
        </p:txBody>
      </p:sp>
      <p:sp>
        <p:nvSpPr>
          <p:cNvPr id="5" name="object 5"/>
          <p:cNvSpPr/>
          <p:nvPr/>
        </p:nvSpPr>
        <p:spPr>
          <a:xfrm>
            <a:off x="3976751" y="3824732"/>
            <a:ext cx="5024755" cy="1602105"/>
          </a:xfrm>
          <a:custGeom>
            <a:avLst/>
            <a:gdLst/>
            <a:ahLst/>
            <a:cxnLst/>
            <a:rect l="l" t="t" r="r" b="b"/>
            <a:pathLst>
              <a:path w="5024755" h="1602104">
                <a:moveTo>
                  <a:pt x="0" y="267081"/>
                </a:moveTo>
                <a:lnTo>
                  <a:pt x="4300" y="219088"/>
                </a:lnTo>
                <a:lnTo>
                  <a:pt x="16699" y="173911"/>
                </a:lnTo>
                <a:lnTo>
                  <a:pt x="36444" y="132305"/>
                </a:lnTo>
                <a:lnTo>
                  <a:pt x="62780" y="95027"/>
                </a:lnTo>
                <a:lnTo>
                  <a:pt x="94953" y="62833"/>
                </a:lnTo>
                <a:lnTo>
                  <a:pt x="132211" y="36477"/>
                </a:lnTo>
                <a:lnTo>
                  <a:pt x="173800" y="16715"/>
                </a:lnTo>
                <a:lnTo>
                  <a:pt x="218965" y="4304"/>
                </a:lnTo>
                <a:lnTo>
                  <a:pt x="266953" y="0"/>
                </a:lnTo>
                <a:lnTo>
                  <a:pt x="4757420" y="0"/>
                </a:lnTo>
                <a:lnTo>
                  <a:pt x="4805408" y="4304"/>
                </a:lnTo>
                <a:lnTo>
                  <a:pt x="4850573" y="16715"/>
                </a:lnTo>
                <a:lnTo>
                  <a:pt x="4892162" y="36477"/>
                </a:lnTo>
                <a:lnTo>
                  <a:pt x="4929420" y="62833"/>
                </a:lnTo>
                <a:lnTo>
                  <a:pt x="4961593" y="95027"/>
                </a:lnTo>
                <a:lnTo>
                  <a:pt x="4987929" y="132305"/>
                </a:lnTo>
                <a:lnTo>
                  <a:pt x="5007674" y="173911"/>
                </a:lnTo>
                <a:lnTo>
                  <a:pt x="5020073" y="219088"/>
                </a:lnTo>
                <a:lnTo>
                  <a:pt x="5024374" y="267081"/>
                </a:lnTo>
                <a:lnTo>
                  <a:pt x="5024374" y="1335024"/>
                </a:lnTo>
                <a:lnTo>
                  <a:pt x="5020073" y="1383012"/>
                </a:lnTo>
                <a:lnTo>
                  <a:pt x="5007674" y="1428177"/>
                </a:lnTo>
                <a:lnTo>
                  <a:pt x="4987929" y="1469766"/>
                </a:lnTo>
                <a:lnTo>
                  <a:pt x="4961593" y="1507024"/>
                </a:lnTo>
                <a:lnTo>
                  <a:pt x="4929420" y="1539197"/>
                </a:lnTo>
                <a:lnTo>
                  <a:pt x="4892162" y="1565533"/>
                </a:lnTo>
                <a:lnTo>
                  <a:pt x="4850573" y="1585278"/>
                </a:lnTo>
                <a:lnTo>
                  <a:pt x="4805408" y="1597677"/>
                </a:lnTo>
                <a:lnTo>
                  <a:pt x="4757420" y="1601978"/>
                </a:lnTo>
                <a:lnTo>
                  <a:pt x="266953" y="1601978"/>
                </a:lnTo>
                <a:lnTo>
                  <a:pt x="218965" y="1597677"/>
                </a:lnTo>
                <a:lnTo>
                  <a:pt x="173800" y="1585278"/>
                </a:lnTo>
                <a:lnTo>
                  <a:pt x="132211" y="1565533"/>
                </a:lnTo>
                <a:lnTo>
                  <a:pt x="94953" y="1539197"/>
                </a:lnTo>
                <a:lnTo>
                  <a:pt x="62780" y="1507024"/>
                </a:lnTo>
                <a:lnTo>
                  <a:pt x="36444" y="1469766"/>
                </a:lnTo>
                <a:lnTo>
                  <a:pt x="16699" y="1428177"/>
                </a:lnTo>
                <a:lnTo>
                  <a:pt x="4300" y="1383012"/>
                </a:lnTo>
                <a:lnTo>
                  <a:pt x="0" y="1335024"/>
                </a:lnTo>
                <a:lnTo>
                  <a:pt x="0" y="267081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457446" y="3942588"/>
            <a:ext cx="4064000" cy="10236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5865">
              <a:lnSpc>
                <a:spcPct val="100000"/>
              </a:lnSpc>
            </a:pP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Освоение</a:t>
            </a:r>
            <a:r>
              <a:rPr sz="2400" spc="-9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использование</a:t>
            </a:r>
            <a:r>
              <a:rPr sz="2400" spc="-8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информации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3236" y="3743960"/>
            <a:ext cx="2223770" cy="19297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 algn="ctr">
              <a:lnSpc>
                <a:spcPct val="150000"/>
              </a:lnSpc>
            </a:pPr>
            <a:r>
              <a:rPr sz="2800" spc="-50" dirty="0">
                <a:solidFill>
                  <a:srgbClr val="1F487C"/>
                </a:solidFill>
                <a:latin typeface="Arial"/>
                <a:cs typeface="Arial"/>
              </a:rPr>
              <a:t>ЧТО  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2800" spc="-20" dirty="0">
                <a:solidFill>
                  <a:srgbClr val="1F487C"/>
                </a:solidFill>
                <a:latin typeface="Arial"/>
                <a:cs typeface="Arial"/>
              </a:rPr>
              <a:t>Ц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800" spc="-20"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2800" spc="-120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2800" spc="-20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Т  PIRLS?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61619" rIns="0" bIns="0" rtlCol="0">
            <a:spAutoFit/>
          </a:bodyPr>
          <a:lstStyle/>
          <a:p>
            <a:pPr marL="2369185">
              <a:lnSpc>
                <a:spcPct val="100000"/>
              </a:lnSpc>
            </a:pPr>
            <a:r>
              <a:rPr sz="2800" spc="-35" dirty="0"/>
              <a:t>ГРАМОТНОСТЬ</a:t>
            </a:r>
            <a:r>
              <a:rPr sz="2800" dirty="0"/>
              <a:t> </a:t>
            </a:r>
            <a:r>
              <a:rPr sz="2800" spc="-10" dirty="0"/>
              <a:t>ЧТЕНИЯ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2643885" y="1648967"/>
            <a:ext cx="6071870" cy="3896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86765" indent="497840">
              <a:lnSpc>
                <a:spcPct val="100000"/>
              </a:lnSpc>
            </a:pP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Способность</a:t>
            </a:r>
            <a:r>
              <a:rPr sz="3000" spc="-6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000" spc="-10" dirty="0">
                <a:solidFill>
                  <a:srgbClr val="1F487C"/>
                </a:solidFill>
                <a:latin typeface="Arial"/>
                <a:cs typeface="Arial"/>
              </a:rPr>
              <a:t>человека</a:t>
            </a:r>
            <a:endParaRPr sz="3000" dirty="0">
              <a:latin typeface="Arial"/>
              <a:cs typeface="Arial"/>
            </a:endParaRPr>
          </a:p>
          <a:p>
            <a:pPr marL="12700" marR="5080" indent="635" algn="ctr">
              <a:lnSpc>
                <a:spcPct val="150000"/>
              </a:lnSpc>
            </a:pPr>
            <a:r>
              <a:rPr sz="3000" spc="-10" dirty="0">
                <a:solidFill>
                  <a:srgbClr val="1F487C"/>
                </a:solidFill>
                <a:latin typeface="Arial"/>
                <a:cs typeface="Arial"/>
              </a:rPr>
              <a:t>понимать </a:t>
            </a: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и </a:t>
            </a:r>
            <a:r>
              <a:rPr sz="3000" spc="-20" dirty="0">
                <a:solidFill>
                  <a:srgbClr val="1F487C"/>
                </a:solidFill>
                <a:latin typeface="Arial"/>
                <a:cs typeface="Arial"/>
              </a:rPr>
              <a:t>использовать  </a:t>
            </a:r>
            <a:r>
              <a:rPr sz="3000" spc="-10" dirty="0">
                <a:solidFill>
                  <a:srgbClr val="1F487C"/>
                </a:solidFill>
                <a:latin typeface="Arial"/>
                <a:cs typeface="Arial"/>
              </a:rPr>
              <a:t>различные </a:t>
            </a: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формы </a:t>
            </a:r>
            <a:r>
              <a:rPr sz="3000" dirty="0">
                <a:latin typeface="Arial"/>
                <a:cs typeface="Arial"/>
              </a:rPr>
              <a:t>письменной  </a:t>
            </a:r>
            <a:r>
              <a:rPr sz="3000" spc="-20" dirty="0">
                <a:latin typeface="Arial"/>
                <a:cs typeface="Arial"/>
              </a:rPr>
              <a:t>речи,</a:t>
            </a:r>
            <a:r>
              <a:rPr sz="3000" spc="-2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3000" spc="-20" dirty="0">
                <a:solidFill>
                  <a:srgbClr val="1F487C"/>
                </a:solidFill>
                <a:latin typeface="Arial"/>
                <a:cs typeface="Arial"/>
              </a:rPr>
              <a:t>необходимые </a:t>
            </a:r>
            <a:r>
              <a:rPr sz="3000" spc="-5" dirty="0">
                <a:solidFill>
                  <a:srgbClr val="1F487C"/>
                </a:solidFill>
                <a:latin typeface="Arial"/>
                <a:cs typeface="Arial"/>
              </a:rPr>
              <a:t>для</a:t>
            </a:r>
            <a:r>
              <a:rPr sz="3000" spc="-3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1F487C"/>
                </a:solidFill>
                <a:latin typeface="Arial"/>
                <a:cs typeface="Arial"/>
              </a:rPr>
              <a:t>активного  </a:t>
            </a: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участия </a:t>
            </a:r>
            <a:r>
              <a:rPr sz="3000" spc="-5" dirty="0">
                <a:solidFill>
                  <a:srgbClr val="1F487C"/>
                </a:solidFill>
                <a:latin typeface="Arial"/>
                <a:cs typeface="Arial"/>
              </a:rPr>
              <a:t>в </a:t>
            </a: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жизни </a:t>
            </a:r>
            <a:r>
              <a:rPr sz="3000" spc="-10" dirty="0">
                <a:solidFill>
                  <a:srgbClr val="1F487C"/>
                </a:solidFill>
                <a:latin typeface="Arial"/>
                <a:cs typeface="Arial"/>
              </a:rPr>
              <a:t>общества </a:t>
            </a: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и  достижения </a:t>
            </a:r>
            <a:r>
              <a:rPr sz="3000" spc="-5" dirty="0">
                <a:solidFill>
                  <a:srgbClr val="1F487C"/>
                </a:solidFill>
                <a:latin typeface="Arial"/>
                <a:cs typeface="Arial"/>
              </a:rPr>
              <a:t>собственных</a:t>
            </a:r>
            <a:r>
              <a:rPr sz="3000" spc="-6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000" spc="-30" dirty="0">
                <a:solidFill>
                  <a:srgbClr val="1F487C"/>
                </a:solidFill>
                <a:latin typeface="Arial"/>
                <a:cs typeface="Arial"/>
              </a:rPr>
              <a:t>целей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32358" y="1428750"/>
            <a:ext cx="1853564" cy="4143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6435" y="826008"/>
            <a:ext cx="2446019" cy="2304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37253" y="2197734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latin typeface="Arial"/>
                <a:cs typeface="Arial"/>
              </a:rPr>
              <a:t>4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70176" y="3096767"/>
            <a:ext cx="3624072" cy="1142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871340" y="3384295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latin typeface="Arial"/>
                <a:cs typeface="Arial"/>
              </a:rPr>
              <a:t>3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37132" y="4229100"/>
            <a:ext cx="5029200" cy="12512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840860" y="4636770"/>
            <a:ext cx="22352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latin typeface="Arial"/>
                <a:cs typeface="Arial"/>
              </a:rPr>
              <a:t>2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29995" y="5425440"/>
            <a:ext cx="6438900" cy="1331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838447" y="5670905"/>
            <a:ext cx="2228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latin typeface="Arial"/>
                <a:cs typeface="Arial"/>
              </a:rPr>
              <a:t>1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2178" rIns="0" bIns="0" rtlCol="0">
            <a:spAutoFit/>
          </a:bodyPr>
          <a:lstStyle/>
          <a:p>
            <a:pPr marL="1647825">
              <a:lnSpc>
                <a:spcPct val="100000"/>
              </a:lnSpc>
            </a:pPr>
            <a:r>
              <a:rPr sz="2800" spc="-20" dirty="0"/>
              <a:t>УРОВНИ </a:t>
            </a:r>
            <a:r>
              <a:rPr sz="2800" spc="-35" dirty="0"/>
              <a:t>ГРАМОТНОСТИ</a:t>
            </a:r>
            <a:r>
              <a:rPr sz="2800" spc="50" dirty="0"/>
              <a:t> </a:t>
            </a:r>
            <a:r>
              <a:rPr sz="2800" spc="-10" dirty="0"/>
              <a:t>ЧТЕНИЯ</a:t>
            </a:r>
            <a:endParaRPr sz="2800"/>
          </a:p>
        </p:txBody>
      </p:sp>
      <p:sp>
        <p:nvSpPr>
          <p:cNvPr id="11" name="object 11"/>
          <p:cNvSpPr txBox="1"/>
          <p:nvPr/>
        </p:nvSpPr>
        <p:spPr>
          <a:xfrm>
            <a:off x="6786498" y="2168397"/>
            <a:ext cx="209105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625 баллов </a:t>
            </a:r>
            <a:r>
              <a:rPr sz="180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800" spc="-8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выше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37044" y="3543554"/>
            <a:ext cx="170053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550-624</a:t>
            </a:r>
            <a:r>
              <a:rPr sz="1800" spc="-5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баллов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981570" y="4851527"/>
            <a:ext cx="170053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475-549</a:t>
            </a:r>
            <a:r>
              <a:rPr sz="1800" spc="-5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баллов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021576" y="5909995"/>
            <a:ext cx="2072005" cy="417830"/>
          </a:xfrm>
          <a:custGeom>
            <a:avLst/>
            <a:gdLst/>
            <a:ahLst/>
            <a:cxnLst/>
            <a:rect l="l" t="t" r="r" b="b"/>
            <a:pathLst>
              <a:path w="2072004" h="417829">
                <a:moveTo>
                  <a:pt x="0" y="417715"/>
                </a:moveTo>
                <a:lnTo>
                  <a:pt x="2071751" y="417715"/>
                </a:lnTo>
                <a:lnTo>
                  <a:pt x="2071751" y="0"/>
                </a:lnTo>
                <a:lnTo>
                  <a:pt x="0" y="0"/>
                </a:lnTo>
                <a:lnTo>
                  <a:pt x="0" y="41771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21576" y="5909995"/>
            <a:ext cx="2072005" cy="417830"/>
          </a:xfrm>
          <a:custGeom>
            <a:avLst/>
            <a:gdLst/>
            <a:ahLst/>
            <a:cxnLst/>
            <a:rect l="l" t="t" r="r" b="b"/>
            <a:pathLst>
              <a:path w="2072004" h="417829">
                <a:moveTo>
                  <a:pt x="0" y="417715"/>
                </a:moveTo>
                <a:lnTo>
                  <a:pt x="2071751" y="417715"/>
                </a:lnTo>
                <a:lnTo>
                  <a:pt x="2071751" y="0"/>
                </a:lnTo>
                <a:lnTo>
                  <a:pt x="0" y="0"/>
                </a:lnTo>
                <a:lnTo>
                  <a:pt x="0" y="417715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208646" y="6079845"/>
            <a:ext cx="170053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400-474</a:t>
            </a:r>
            <a:r>
              <a:rPr sz="1800" spc="-5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Arial"/>
                <a:cs typeface="Arial"/>
              </a:rPr>
              <a:t>баллов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0" y="1523364"/>
            <a:ext cx="2943004" cy="442153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597041"/>
              </p:ext>
            </p:extLst>
          </p:nvPr>
        </p:nvGraphicFramePr>
        <p:xfrm>
          <a:off x="207924" y="136525"/>
          <a:ext cx="8786849" cy="6572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71599"/>
                <a:gridCol w="3603625"/>
                <a:gridCol w="3611625"/>
              </a:tblGrid>
              <a:tr h="326263">
                <a:tc>
                  <a:txBody>
                    <a:bodyPr/>
                    <a:lstStyle/>
                    <a:p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600" b="1" spc="-1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уровень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600" b="1" spc="-7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уровень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01239">
                <a:tc>
                  <a:txBody>
                    <a:bodyPr/>
                    <a:lstStyle/>
                    <a:p>
                      <a:pPr marL="565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Приобретение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 marR="127000">
                        <a:lnSpc>
                          <a:spcPct val="114999"/>
                        </a:lnSpc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ли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ер</a:t>
                      </a:r>
                      <a:r>
                        <a:rPr sz="1600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1600" spc="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600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рно</a:t>
                      </a:r>
                      <a:r>
                        <a:rPr sz="1600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г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 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опыта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9415" indent="-342900">
                        <a:lnSpc>
                          <a:spcPct val="100000"/>
                        </a:lnSpc>
                        <a:spcBef>
                          <a:spcPts val="509"/>
                        </a:spcBef>
                        <a:buFont typeface="Wingdings"/>
                        <a:buChar char=""/>
                        <a:tabLst>
                          <a:tab pos="399415" algn="l"/>
                          <a:tab pos="400050" algn="l"/>
                        </a:tabLst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Выделить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99415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определенные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части</a:t>
                      </a:r>
                      <a:r>
                        <a:rPr sz="1600" spc="7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текста;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99415" indent="-342900">
                        <a:lnSpc>
                          <a:spcPct val="100000"/>
                        </a:lnSpc>
                        <a:spcBef>
                          <a:spcPts val="960"/>
                        </a:spcBef>
                        <a:buFont typeface="Wingdings"/>
                        <a:buChar char=""/>
                        <a:tabLst>
                          <a:tab pos="399415" algn="l"/>
                          <a:tab pos="400050" algn="l"/>
                        </a:tabLst>
                      </a:pP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Использовать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их</a:t>
                      </a:r>
                      <a:r>
                        <a:rPr sz="1600" spc="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для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99415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формулирования</a:t>
                      </a:r>
                      <a:r>
                        <a:rPr sz="1600" spc="2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простых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99415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выводов.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342900">
                        <a:lnSpc>
                          <a:spcPct val="100000"/>
                        </a:lnSpc>
                        <a:spcBef>
                          <a:spcPts val="509"/>
                        </a:spcBef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2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Установить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взаимосвязи</a:t>
                      </a:r>
                      <a:r>
                        <a:rPr sz="1600" spc="3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между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событиями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 indent="-342900">
                        <a:lnSpc>
                          <a:spcPct val="100000"/>
                        </a:lnSpc>
                        <a:spcBef>
                          <a:spcPts val="960"/>
                        </a:spcBef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Определить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общую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идею</a:t>
                      </a:r>
                      <a:r>
                        <a:rPr sz="1600" spc="9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текста;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 indent="-342900">
                        <a:lnSpc>
                          <a:spcPct val="100000"/>
                        </a:lnSpc>
                        <a:spcBef>
                          <a:spcPts val="960"/>
                        </a:spcBef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Выявить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элементы</a:t>
                      </a:r>
                      <a:r>
                        <a:rPr sz="1600" spc="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структуры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текста;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 marR="388620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Дать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простую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интерпретацию 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действиям</a:t>
                      </a:r>
                      <a:r>
                        <a:rPr sz="1600" spc="-4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героев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44773">
                <a:tc>
                  <a:txBody>
                    <a:bodyPr/>
                    <a:lstStyle/>
                    <a:p>
                      <a:pPr marL="5651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Освоение</a:t>
                      </a:r>
                      <a:r>
                        <a:rPr sz="16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 marR="77470">
                        <a:lnSpc>
                          <a:spcPts val="2210"/>
                        </a:lnSpc>
                        <a:spcBef>
                          <a:spcPts val="120"/>
                        </a:spcBef>
                      </a:pP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исп</a:t>
                      </a:r>
                      <a:r>
                        <a:rPr sz="16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ль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ан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 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информации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9415" indent="-342900">
                        <a:lnSpc>
                          <a:spcPct val="100000"/>
                        </a:lnSpc>
                        <a:spcBef>
                          <a:spcPts val="515"/>
                        </a:spcBef>
                        <a:buFont typeface="Wingdings"/>
                        <a:buChar char=""/>
                        <a:tabLst>
                          <a:tab pos="399415" algn="l"/>
                          <a:tab pos="400050" algn="l"/>
                        </a:tabLst>
                      </a:pP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Выявить и</a:t>
                      </a:r>
                      <a:r>
                        <a:rPr sz="1600" spc="-3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воспроизвести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99415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приведенные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тексте</a:t>
                      </a:r>
                      <a:r>
                        <a:rPr sz="1600" spc="2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факты;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99415" marR="622935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399415" algn="l"/>
                          <a:tab pos="400050" algn="l"/>
                        </a:tabLst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Выделить предложение,  включающее</a:t>
                      </a:r>
                      <a:r>
                        <a:rPr sz="1600" spc="-4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необходимую 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информацию;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99415" marR="616585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399415" algn="l"/>
                          <a:tab pos="400050" algn="l"/>
                        </a:tabLst>
                      </a:pP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Использовать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ее для 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формулирования</a:t>
                      </a:r>
                      <a:r>
                        <a:rPr sz="1600" spc="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выводов.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342900">
                        <a:lnSpc>
                          <a:spcPct val="100000"/>
                        </a:lnSpc>
                        <a:spcBef>
                          <a:spcPts val="515"/>
                        </a:spcBef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2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Сделать </a:t>
                      </a: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выводы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600" spc="5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соответствии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представленной информации</a:t>
                      </a:r>
                      <a:r>
                        <a:rPr sz="1600" spc="6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тексте;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 marR="321945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Проанализировать различные 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части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текста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600" spc="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выделить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необходимую</a:t>
                      </a:r>
                      <a:r>
                        <a:rPr sz="1600" spc="-3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информацию;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400050" marR="121920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Определить </a:t>
                      </a:r>
                      <a:r>
                        <a:rPr sz="16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общее отношение </a:t>
                      </a:r>
                      <a:r>
                        <a:rPr sz="16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к  </a:t>
                      </a:r>
                      <a:r>
                        <a:rPr sz="1600" spc="-3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тексту.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846417"/>
              </p:ext>
            </p:extLst>
          </p:nvPr>
        </p:nvGraphicFramePr>
        <p:xfrm>
          <a:off x="207937" y="103378"/>
          <a:ext cx="8715463" cy="65604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14461"/>
                <a:gridCol w="3643376"/>
                <a:gridCol w="3357626"/>
              </a:tblGrid>
              <a:tr h="342900">
                <a:tc>
                  <a:txBody>
                    <a:bodyPr/>
                    <a:lstStyle/>
                    <a:p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5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500" b="1" spc="-1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уровень</a:t>
                      </a:r>
                      <a:endParaRPr sz="15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5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500" b="1" spc="-1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уровень</a:t>
                      </a:r>
                      <a:endParaRPr sz="15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43200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5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Приобретение</a:t>
                      </a:r>
                      <a:endParaRPr sz="15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5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литературного</a:t>
                      </a:r>
                      <a:endParaRPr sz="15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5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опыта</a:t>
                      </a:r>
                      <a:endParaRPr sz="15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2270" indent="-342900">
                        <a:lnSpc>
                          <a:spcPct val="100000"/>
                        </a:lnSpc>
                        <a:spcBef>
                          <a:spcPts val="475"/>
                        </a:spcBef>
                        <a:buFont typeface="Wingdings"/>
                        <a:buChar char=""/>
                        <a:tabLst>
                          <a:tab pos="382270" algn="l"/>
                          <a:tab pos="382905" algn="l"/>
                        </a:tabLst>
                      </a:pP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Сравнить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500" spc="-3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противопоставить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действия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чувства</a:t>
                      </a:r>
                      <a:r>
                        <a:rPr sz="1500" spc="-4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героев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indent="-342900">
                        <a:lnSpc>
                          <a:spcPct val="100000"/>
                        </a:lnSpc>
                        <a:spcBef>
                          <a:spcPts val="900"/>
                        </a:spcBef>
                        <a:buFont typeface="Wingdings"/>
                        <a:buChar char=""/>
                        <a:tabLst>
                          <a:tab pos="382270" algn="l"/>
                          <a:tab pos="382905" algn="l"/>
                        </a:tabLst>
                      </a:pP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Объяснить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их</a:t>
                      </a:r>
                      <a:r>
                        <a:rPr sz="1500" spc="-10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взаимосвязь;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marR="217804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434340" algn="l"/>
                          <a:tab pos="434975" algn="l"/>
                        </a:tabLst>
                      </a:pPr>
                      <a:r>
                        <a:rPr sz="15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Сделать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первоначальный анализ  особенностей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языковых</a:t>
                      </a:r>
                      <a:r>
                        <a:rPr sz="1500" spc="-7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средств,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используемых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500" spc="-3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тексте.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2905" indent="-342900">
                        <a:lnSpc>
                          <a:spcPct val="100000"/>
                        </a:lnSpc>
                        <a:spcBef>
                          <a:spcPts val="475"/>
                        </a:spcBef>
                        <a:buFont typeface="Wingdings"/>
                        <a:buChar char=""/>
                        <a:tabLst>
                          <a:tab pos="382905" algn="l"/>
                          <a:tab pos="383540" algn="l"/>
                        </a:tabLst>
                      </a:pP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Дать интерпретацию</a:t>
                      </a:r>
                      <a:r>
                        <a:rPr sz="1500" spc="-4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основных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905" marR="534670">
                        <a:lnSpc>
                          <a:spcPct val="150000"/>
                        </a:lnSpc>
                      </a:pP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характеристик </a:t>
                      </a: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героев,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их  намерений и </a:t>
                      </a: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чувств,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  </a:t>
                      </a: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подтвердить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примерами</a:t>
                      </a:r>
                      <a:r>
                        <a:rPr sz="1500" spc="-6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из 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текста;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905" marR="201295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382905" algn="l"/>
                          <a:tab pos="383540" algn="l"/>
                        </a:tabLst>
                      </a:pP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Обобщить информацию из 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текста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объяснить значение  текста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или </a:t>
                      </a:r>
                      <a:r>
                        <a:rPr sz="15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его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основную</a:t>
                      </a:r>
                      <a:r>
                        <a:rPr sz="1500" spc="-6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идею.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74339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Освоение</a:t>
                      </a:r>
                      <a:r>
                        <a:rPr sz="1500" spc="-9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</a:p>
                    <a:p>
                      <a:pPr marL="38735" marR="320675">
                        <a:lnSpc>
                          <a:spcPct val="150000"/>
                        </a:lnSpc>
                      </a:pPr>
                      <a:r>
                        <a:rPr sz="15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500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5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</a:t>
                      </a:r>
                      <a:r>
                        <a:rPr sz="1500" spc="-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5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ль</a:t>
                      </a:r>
                      <a:r>
                        <a:rPr sz="15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</a:t>
                      </a:r>
                      <a:r>
                        <a:rPr sz="15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500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5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ание  информации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2270" indent="-342900">
                        <a:lnSpc>
                          <a:spcPct val="100000"/>
                        </a:lnSpc>
                        <a:spcBef>
                          <a:spcPts val="480"/>
                        </a:spcBef>
                        <a:buFont typeface="Wingdings"/>
                        <a:buChar char=""/>
                        <a:tabLst>
                          <a:tab pos="382270" algn="l"/>
                          <a:tab pos="382905" algn="l"/>
                        </a:tabLst>
                      </a:pP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Выделить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 тексте</a:t>
                      </a:r>
                      <a:r>
                        <a:rPr sz="1500" spc="-2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специальную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marR="134620">
                        <a:lnSpc>
                          <a:spcPct val="150000"/>
                        </a:lnSpc>
                      </a:pP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информацию,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заданную в</a:t>
                      </a:r>
                      <a:r>
                        <a:rPr sz="1500" spc="-8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неявном 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виде;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indent="-342900">
                        <a:lnSpc>
                          <a:spcPct val="100000"/>
                        </a:lnSpc>
                        <a:spcBef>
                          <a:spcPts val="900"/>
                        </a:spcBef>
                        <a:buFont typeface="Wingdings"/>
                        <a:buChar char=""/>
                        <a:tabLst>
                          <a:tab pos="382270" algn="l"/>
                          <a:tab pos="382905" algn="l"/>
                        </a:tabLst>
                      </a:pP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Сформулировать выводы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на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marR="215265">
                        <a:lnSpc>
                          <a:spcPct val="150000"/>
                        </a:lnSpc>
                      </a:pP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основе </a:t>
                      </a: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связей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между </a:t>
                      </a:r>
                      <a:r>
                        <a:rPr sz="15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отдельными 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предложениями в</a:t>
                      </a:r>
                      <a:r>
                        <a:rPr sz="1500" spc="-7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тексте;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indent="-342900">
                        <a:lnSpc>
                          <a:spcPct val="100000"/>
                        </a:lnSpc>
                        <a:spcBef>
                          <a:spcPts val="900"/>
                        </a:spcBef>
                        <a:buFont typeface="Wingdings"/>
                        <a:buChar char=""/>
                        <a:tabLst>
                          <a:tab pos="382270" algn="l"/>
                          <a:tab pos="382905" algn="l"/>
                        </a:tabLst>
                      </a:pP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Дать интерпретацию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500" spc="-4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тексте;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indent="-342900">
                        <a:lnSpc>
                          <a:spcPct val="100000"/>
                        </a:lnSpc>
                        <a:spcBef>
                          <a:spcPts val="900"/>
                        </a:spcBef>
                        <a:buFont typeface="Wingdings"/>
                        <a:buChar char=""/>
                        <a:tabLst>
                          <a:tab pos="382270" algn="l"/>
                          <a:tab pos="382905" algn="l"/>
                        </a:tabLst>
                      </a:pPr>
                      <a:r>
                        <a:rPr sz="1500" spc="-1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Определить </a:t>
                      </a:r>
                      <a:r>
                        <a:rPr sz="15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цели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использования</a:t>
                      </a:r>
                      <a:r>
                        <a:rPr sz="1500" spc="-9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и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382270" marR="854075">
                        <a:lnSpc>
                          <a:spcPct val="150000"/>
                        </a:lnSpc>
                      </a:pPr>
                      <a:r>
                        <a:rPr sz="1500" spc="-1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отдельные</a:t>
                      </a:r>
                      <a:r>
                        <a:rPr sz="1500" spc="-5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характеристики  различных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типов</a:t>
                      </a:r>
                      <a:r>
                        <a:rPr sz="1500" spc="-8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текста.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50">
                        <a:latin typeface="Times New Roman"/>
                        <a:cs typeface="Times New Roman"/>
                      </a:endParaRPr>
                    </a:p>
                    <a:p>
                      <a:pPr marL="382905" marR="351790" indent="-342900">
                        <a:lnSpc>
                          <a:spcPct val="150000"/>
                        </a:lnSpc>
                        <a:buFont typeface="Wingdings"/>
                        <a:buChar char=""/>
                        <a:tabLst>
                          <a:tab pos="382905" algn="l"/>
                          <a:tab pos="383540" algn="l"/>
                        </a:tabLst>
                      </a:pP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Обобщить информацию из 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различных текстов на</a:t>
                      </a:r>
                      <a:r>
                        <a:rPr sz="1500" spc="-7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основе  разобранных материалов,  включающих </a:t>
                      </a:r>
                      <a:r>
                        <a:rPr sz="1500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тексты, карты,  иллюстрации, диаграммы и  </a:t>
                      </a:r>
                      <a:r>
                        <a:rPr sz="1500" spc="-5" dirty="0">
                          <a:solidFill>
                            <a:srgbClr val="1F487C"/>
                          </a:solidFill>
                          <a:latin typeface="Arial"/>
                          <a:cs typeface="Arial"/>
                        </a:rPr>
                        <a:t>фотографии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4349" y="1285938"/>
            <a:ext cx="6429375" cy="1071880"/>
          </a:xfrm>
          <a:prstGeom prst="rect">
            <a:avLst/>
          </a:prstGeom>
          <a:ln w="3175">
            <a:solidFill>
              <a:srgbClr val="C00000"/>
            </a:solidFill>
          </a:ln>
        </p:spPr>
        <p:txBody>
          <a:bodyPr vert="horz" wrap="square" lIns="0" tIns="11112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875"/>
              </a:spcBef>
            </a:pPr>
            <a:r>
              <a:rPr sz="2300" spc="-5" dirty="0">
                <a:solidFill>
                  <a:srgbClr val="1F487C"/>
                </a:solidFill>
                <a:latin typeface="Arial"/>
                <a:cs typeface="Arial"/>
              </a:rPr>
              <a:t>нахождение </a:t>
            </a: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информации, заданной в</a:t>
            </a:r>
            <a:r>
              <a:rPr sz="2300" spc="-12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явном</a:t>
            </a:r>
            <a:endParaRPr sz="2300">
              <a:latin typeface="Arial"/>
              <a:cs typeface="Arial"/>
            </a:endParaRPr>
          </a:p>
          <a:p>
            <a:pPr marL="89535">
              <a:lnSpc>
                <a:spcPct val="100000"/>
              </a:lnSpc>
              <a:spcBef>
                <a:spcPts val="1380"/>
              </a:spcBef>
            </a:pP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виде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91476" y="5643562"/>
            <a:ext cx="1510030" cy="786130"/>
          </a:xfrm>
          <a:prstGeom prst="rect">
            <a:avLst/>
          </a:prstGeom>
          <a:ln w="3175">
            <a:solidFill>
              <a:srgbClr val="A6A6A6"/>
            </a:solidFill>
          </a:ln>
        </p:spPr>
        <p:txBody>
          <a:bodyPr vert="horz" wrap="square" lIns="0" tIns="1530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205"/>
              </a:spcBef>
            </a:pPr>
            <a:r>
              <a:rPr sz="3000" spc="-5" dirty="0">
                <a:solidFill>
                  <a:srgbClr val="C00000"/>
                </a:solidFill>
                <a:latin typeface="Arial"/>
                <a:cs typeface="Arial"/>
              </a:rPr>
              <a:t>20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4387" y="2843276"/>
            <a:ext cx="6429375" cy="800100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90"/>
              </a:spcBef>
            </a:pPr>
            <a:r>
              <a:rPr sz="2300" spc="-5" dirty="0">
                <a:solidFill>
                  <a:srgbClr val="1F487C"/>
                </a:solidFill>
                <a:latin typeface="Arial"/>
                <a:cs typeface="Arial"/>
              </a:rPr>
              <a:t>формулирование</a:t>
            </a:r>
            <a:r>
              <a:rPr sz="2300" spc="-10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1F487C"/>
                </a:solidFill>
                <a:latin typeface="Arial"/>
                <a:cs typeface="Arial"/>
              </a:rPr>
              <a:t>выводов</a:t>
            </a:r>
            <a:endParaRPr sz="23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4349" y="4197413"/>
            <a:ext cx="6429375" cy="446405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60"/>
              </a:spcBef>
            </a:pPr>
            <a:r>
              <a:rPr sz="2300" spc="-10" dirty="0">
                <a:solidFill>
                  <a:srgbClr val="1F487C"/>
                </a:solidFill>
                <a:latin typeface="Arial"/>
                <a:cs typeface="Arial"/>
              </a:rPr>
              <a:t>интерпретация </a:t>
            </a: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и </a:t>
            </a:r>
            <a:r>
              <a:rPr sz="2300" spc="-5" dirty="0">
                <a:solidFill>
                  <a:srgbClr val="1F487C"/>
                </a:solidFill>
                <a:latin typeface="Arial"/>
                <a:cs typeface="Arial"/>
              </a:rPr>
              <a:t>обобщение</a:t>
            </a:r>
            <a:r>
              <a:rPr sz="2300" spc="-10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информации</a:t>
            </a:r>
            <a:endParaRPr sz="23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4349" y="5286375"/>
            <a:ext cx="6429375" cy="1089025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86360" marR="910590">
              <a:lnSpc>
                <a:spcPts val="4140"/>
              </a:lnSpc>
              <a:spcBef>
                <a:spcPts val="125"/>
              </a:spcBef>
            </a:pP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анализ и </a:t>
            </a:r>
            <a:r>
              <a:rPr sz="2300" spc="5" dirty="0">
                <a:solidFill>
                  <a:srgbClr val="1F487C"/>
                </a:solidFill>
                <a:latin typeface="Arial"/>
                <a:cs typeface="Arial"/>
              </a:rPr>
              <a:t>оценка </a:t>
            </a:r>
            <a:r>
              <a:rPr sz="2300" spc="-5" dirty="0">
                <a:solidFill>
                  <a:srgbClr val="1F487C"/>
                </a:solidFill>
                <a:latin typeface="Arial"/>
                <a:cs typeface="Arial"/>
              </a:rPr>
              <a:t>содержания, </a:t>
            </a: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языковых  </a:t>
            </a:r>
            <a:r>
              <a:rPr sz="2300" spc="-5" dirty="0">
                <a:solidFill>
                  <a:srgbClr val="1F487C"/>
                </a:solidFill>
                <a:latin typeface="Arial"/>
                <a:cs typeface="Arial"/>
              </a:rPr>
              <a:t>особенностей </a:t>
            </a:r>
            <a:r>
              <a:rPr sz="2300" dirty="0">
                <a:solidFill>
                  <a:srgbClr val="1F487C"/>
                </a:solidFill>
                <a:latin typeface="Arial"/>
                <a:cs typeface="Arial"/>
              </a:rPr>
              <a:t>и структуры</a:t>
            </a:r>
            <a:r>
              <a:rPr sz="2300" spc="-114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300" spc="-5" dirty="0">
                <a:solidFill>
                  <a:srgbClr val="1F487C"/>
                </a:solidFill>
                <a:latin typeface="Arial"/>
                <a:cs typeface="Arial"/>
              </a:rPr>
              <a:t>текста</a:t>
            </a:r>
            <a:endParaRPr sz="23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71537" y="142875"/>
            <a:ext cx="5643880" cy="402674"/>
          </a:xfrm>
          <a:prstGeom prst="rect">
            <a:avLst/>
          </a:prstGeom>
          <a:ln w="9525">
            <a:solidFill>
              <a:srgbClr val="A6A6A6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1294130">
              <a:lnSpc>
                <a:spcPct val="100000"/>
              </a:lnSpc>
              <a:spcBef>
                <a:spcPts val="260"/>
              </a:spcBef>
            </a:pPr>
            <a:r>
              <a:rPr sz="2400" spc="-20" dirty="0">
                <a:solidFill>
                  <a:schemeClr val="tx1"/>
                </a:solidFill>
              </a:rPr>
              <a:t>Читательские</a:t>
            </a:r>
            <a:r>
              <a:rPr sz="2400" spc="-65" dirty="0">
                <a:solidFill>
                  <a:schemeClr val="tx1"/>
                </a:solidFill>
              </a:rPr>
              <a:t> </a:t>
            </a:r>
            <a:r>
              <a:rPr sz="2400" spc="-5" dirty="0">
                <a:solidFill>
                  <a:schemeClr val="tx1"/>
                </a:solidFill>
              </a:rPr>
              <a:t>умения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58126" y="214312"/>
            <a:ext cx="1571625" cy="282129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47955">
              <a:lnSpc>
                <a:spcPts val="2185"/>
              </a:lnSpc>
            </a:pPr>
            <a:r>
              <a:rPr sz="2000" dirty="0">
                <a:latin typeface="Arial"/>
                <a:cs typeface="Arial"/>
              </a:rPr>
              <a:t>%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заданий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501001" y="1428813"/>
            <a:ext cx="1510030" cy="615553"/>
          </a:xfrm>
          <a:prstGeom prst="rect">
            <a:avLst/>
          </a:prstGeom>
          <a:ln w="3175">
            <a:solidFill>
              <a:srgbClr val="A6A6A6"/>
            </a:solidFill>
          </a:ln>
        </p:spPr>
        <p:txBody>
          <a:bodyPr vert="horz" wrap="square" lIns="0" tIns="1524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200"/>
              </a:spcBef>
            </a:pPr>
            <a:r>
              <a:rPr sz="3000" spc="-5" dirty="0">
                <a:latin typeface="Arial"/>
                <a:cs typeface="Arial"/>
              </a:rPr>
              <a:t>20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91476" y="2857563"/>
            <a:ext cx="1510030" cy="616194"/>
          </a:xfrm>
          <a:prstGeom prst="rect">
            <a:avLst/>
          </a:prstGeom>
          <a:ln w="3175">
            <a:solidFill>
              <a:srgbClr val="A6A6A6"/>
            </a:solidFill>
          </a:ln>
        </p:spPr>
        <p:txBody>
          <a:bodyPr vert="horz" wrap="square" lIns="0" tIns="1530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205"/>
              </a:spcBef>
            </a:pPr>
            <a:r>
              <a:rPr sz="3000" spc="-5" dirty="0">
                <a:latin typeface="Arial"/>
                <a:cs typeface="Arial"/>
              </a:rPr>
              <a:t>30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91476" y="4071937"/>
            <a:ext cx="1510030" cy="616194"/>
          </a:xfrm>
          <a:prstGeom prst="rect">
            <a:avLst/>
          </a:prstGeom>
          <a:ln w="3175">
            <a:solidFill>
              <a:srgbClr val="A6A6A6"/>
            </a:solidFill>
          </a:ln>
        </p:spPr>
        <p:txBody>
          <a:bodyPr vert="horz" wrap="square" lIns="0" tIns="1530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205"/>
              </a:spcBef>
            </a:pPr>
            <a:r>
              <a:rPr sz="3000" spc="-5" dirty="0">
                <a:latin typeface="Arial"/>
                <a:cs typeface="Arial"/>
              </a:rPr>
              <a:t>30</a:t>
            </a:r>
            <a:endParaRPr sz="3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6951" y="298196"/>
            <a:ext cx="7570470" cy="54091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8865">
              <a:lnSpc>
                <a:spcPct val="100000"/>
              </a:lnSpc>
            </a:pPr>
            <a:r>
              <a:rPr sz="2800" spc="-25" dirty="0">
                <a:solidFill>
                  <a:srgbClr val="1F487C"/>
                </a:solidFill>
                <a:latin typeface="Arial"/>
                <a:cs typeface="Arial"/>
              </a:rPr>
              <a:t>ИНСТРУМЕНТАРИЙ</a:t>
            </a:r>
            <a:r>
              <a:rPr sz="2800" spc="3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1F487C"/>
                </a:solidFill>
                <a:latin typeface="Arial"/>
                <a:cs typeface="Arial"/>
              </a:rPr>
              <a:t>ИССЛЕДОВАНИЯ</a:t>
            </a:r>
            <a:endParaRPr sz="2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3505835" algn="l"/>
              </a:tabLst>
            </a:pPr>
            <a:r>
              <a:rPr sz="2800" spc="-25" dirty="0">
                <a:latin typeface="Wingdings"/>
                <a:cs typeface="Wingdings"/>
              </a:rPr>
              <a:t></a:t>
            </a:r>
            <a:r>
              <a:rPr sz="2800" spc="-25" dirty="0">
                <a:latin typeface="Arial"/>
                <a:cs typeface="Arial"/>
              </a:rPr>
              <a:t>Тестовые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20" dirty="0">
                <a:latin typeface="Arial"/>
                <a:cs typeface="Arial"/>
              </a:rPr>
              <a:t>буклеты	</a:t>
            </a:r>
            <a:r>
              <a:rPr sz="2800" spc="-5" dirty="0">
                <a:latin typeface="Arial"/>
                <a:cs typeface="Arial"/>
              </a:rPr>
              <a:t>-</a:t>
            </a:r>
            <a:r>
              <a:rPr sz="2800" spc="-9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16</a:t>
            </a:r>
          </a:p>
          <a:p>
            <a:pPr>
              <a:lnSpc>
                <a:spcPct val="100000"/>
              </a:lnSpc>
            </a:pP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 dirty="0">
              <a:latin typeface="Times New Roman"/>
              <a:cs typeface="Times New Roman"/>
            </a:endParaRPr>
          </a:p>
          <a:p>
            <a:pPr marL="307975">
              <a:lnSpc>
                <a:spcPct val="100000"/>
              </a:lnSpc>
            </a:pPr>
            <a:r>
              <a:rPr sz="2800" spc="-15" dirty="0">
                <a:latin typeface="Arial"/>
                <a:cs typeface="Arial"/>
              </a:rPr>
              <a:t>Анкеты </a:t>
            </a:r>
            <a:r>
              <a:rPr sz="2800" spc="-5" dirty="0">
                <a:latin typeface="Arial"/>
                <a:cs typeface="Arial"/>
              </a:rPr>
              <a:t>-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4</a:t>
            </a:r>
            <a:endParaRPr sz="2800" dirty="0">
              <a:latin typeface="Arial"/>
              <a:cs typeface="Arial"/>
            </a:endParaRPr>
          </a:p>
          <a:p>
            <a:pPr marL="387350" indent="-374650">
              <a:lnSpc>
                <a:spcPct val="100000"/>
              </a:lnSpc>
              <a:spcBef>
                <a:spcPts val="1680"/>
              </a:spcBef>
              <a:buClr>
                <a:srgbClr val="000000"/>
              </a:buClr>
              <a:buFont typeface="Wingdings"/>
              <a:buChar char=""/>
              <a:tabLst>
                <a:tab pos="387985" algn="l"/>
              </a:tabLst>
            </a:pPr>
            <a:r>
              <a:rPr sz="2800" spc="-15" dirty="0">
                <a:solidFill>
                  <a:srgbClr val="1F487C"/>
                </a:solidFill>
                <a:latin typeface="Arial"/>
                <a:cs typeface="Arial"/>
              </a:rPr>
              <a:t>учащегося</a:t>
            </a:r>
            <a:endParaRPr sz="2800" dirty="0">
              <a:latin typeface="Arial"/>
              <a:cs typeface="Arial"/>
            </a:endParaRPr>
          </a:p>
          <a:p>
            <a:pPr marL="387350" indent="-374650">
              <a:lnSpc>
                <a:spcPct val="100000"/>
              </a:lnSpc>
              <a:spcBef>
                <a:spcPts val="1680"/>
              </a:spcBef>
              <a:buClr>
                <a:srgbClr val="000000"/>
              </a:buClr>
              <a:buFont typeface="Wingdings"/>
              <a:buChar char=""/>
              <a:tabLst>
                <a:tab pos="387985" algn="l"/>
              </a:tabLst>
            </a:pPr>
            <a:r>
              <a:rPr sz="2800" spc="-20" dirty="0">
                <a:solidFill>
                  <a:srgbClr val="1F487C"/>
                </a:solidFill>
                <a:latin typeface="Arial"/>
                <a:cs typeface="Arial"/>
              </a:rPr>
              <a:t>учителя</a:t>
            </a:r>
            <a:endParaRPr sz="2800" dirty="0">
              <a:latin typeface="Arial"/>
              <a:cs typeface="Arial"/>
            </a:endParaRPr>
          </a:p>
          <a:p>
            <a:pPr marL="387350" indent="-374650">
              <a:lnSpc>
                <a:spcPct val="100000"/>
              </a:lnSpc>
              <a:spcBef>
                <a:spcPts val="1680"/>
              </a:spcBef>
              <a:buClr>
                <a:srgbClr val="000000"/>
              </a:buClr>
              <a:buFont typeface="Wingdings"/>
              <a:buChar char=""/>
              <a:tabLst>
                <a:tab pos="387985" algn="l"/>
              </a:tabLst>
            </a:pPr>
            <a:r>
              <a:rPr sz="2800" spc="-25" dirty="0">
                <a:solidFill>
                  <a:srgbClr val="1F487C"/>
                </a:solidFill>
                <a:latin typeface="Arial"/>
                <a:cs typeface="Arial"/>
              </a:rPr>
              <a:t>родителя</a:t>
            </a:r>
            <a:endParaRPr sz="2800" dirty="0">
              <a:latin typeface="Arial"/>
              <a:cs typeface="Arial"/>
            </a:endParaRPr>
          </a:p>
          <a:p>
            <a:pPr marL="387350" indent="-374650">
              <a:lnSpc>
                <a:spcPct val="100000"/>
              </a:lnSpc>
              <a:spcBef>
                <a:spcPts val="1680"/>
              </a:spcBef>
              <a:buClr>
                <a:srgbClr val="000000"/>
              </a:buClr>
              <a:buFont typeface="Wingdings"/>
              <a:buChar char=""/>
              <a:tabLst>
                <a:tab pos="387985" algn="l"/>
              </a:tabLst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администрации</a:t>
            </a:r>
            <a:r>
              <a:rPr sz="2800" spc="-2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1F487C"/>
                </a:solidFill>
                <a:latin typeface="Arial"/>
                <a:cs typeface="Arial"/>
              </a:rPr>
              <a:t>школы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729983" y="4142232"/>
            <a:ext cx="2414016" cy="27157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57069" y="389890"/>
            <a:ext cx="198628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2800" spc="-15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800" spc="-105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sz="2800" spc="-13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ОВ</a:t>
            </a:r>
            <a:r>
              <a:rPr sz="2800" spc="-20" dirty="0">
                <a:solidFill>
                  <a:srgbClr val="1F487C"/>
                </a:solidFill>
                <a:latin typeface="Arial"/>
                <a:cs typeface="Arial"/>
              </a:rPr>
              <a:t>Ы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16874" y="389890"/>
            <a:ext cx="1685289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65" dirty="0">
                <a:solidFill>
                  <a:srgbClr val="1F487C"/>
                </a:solidFill>
                <a:latin typeface="Arial"/>
                <a:cs typeface="Arial"/>
              </a:rPr>
              <a:t>Б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УКЛЕТЫ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3014" y="1456435"/>
            <a:ext cx="5341620" cy="43063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2 </a:t>
            </a:r>
            <a:r>
              <a:rPr sz="2800" spc="-10" dirty="0">
                <a:solidFill>
                  <a:srgbClr val="1F487C"/>
                </a:solidFill>
                <a:latin typeface="Arial"/>
                <a:cs typeface="Arial"/>
              </a:rPr>
              <a:t>текста </a:t>
            </a:r>
            <a:r>
              <a:rPr sz="2800" spc="-5" dirty="0">
                <a:latin typeface="Arial"/>
                <a:cs typeface="Arial"/>
              </a:rPr>
              <a:t>- </a:t>
            </a:r>
            <a:r>
              <a:rPr sz="2800" dirty="0">
                <a:latin typeface="Arial"/>
                <a:cs typeface="Arial"/>
              </a:rPr>
              <a:t>16-18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вопросов</a:t>
            </a:r>
            <a:endParaRPr sz="2800" dirty="0">
              <a:latin typeface="Arial"/>
              <a:cs typeface="Arial"/>
            </a:endParaRPr>
          </a:p>
          <a:p>
            <a:pPr marL="454659" indent="-441959">
              <a:lnSpc>
                <a:spcPct val="100000"/>
              </a:lnSpc>
              <a:spcBef>
                <a:spcPts val="2355"/>
              </a:spcBef>
              <a:buFont typeface="Wingdings"/>
              <a:buChar char=""/>
              <a:tabLst>
                <a:tab pos="454025" algn="l"/>
                <a:tab pos="454659" algn="l"/>
              </a:tabLst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1 </a:t>
            </a:r>
            <a:r>
              <a:rPr sz="2800" spc="-5" dirty="0">
                <a:latin typeface="Arial"/>
                <a:cs typeface="Arial"/>
              </a:rPr>
              <a:t>–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литературный,</a:t>
            </a:r>
            <a:endParaRPr sz="2800" dirty="0">
              <a:latin typeface="Arial"/>
              <a:cs typeface="Arial"/>
            </a:endParaRPr>
          </a:p>
          <a:p>
            <a:pPr marL="454659" indent="-441959">
              <a:lnSpc>
                <a:spcPct val="100000"/>
              </a:lnSpc>
              <a:spcBef>
                <a:spcPts val="2350"/>
              </a:spcBef>
              <a:buFont typeface="Wingdings"/>
              <a:buChar char=""/>
              <a:tabLst>
                <a:tab pos="454025" algn="l"/>
                <a:tab pos="454659" algn="l"/>
              </a:tabLst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1 </a:t>
            </a:r>
            <a:r>
              <a:rPr sz="2800" spc="-5" dirty="0">
                <a:latin typeface="Arial"/>
                <a:cs typeface="Arial"/>
              </a:rPr>
              <a:t>-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информационный.</a:t>
            </a:r>
            <a:endParaRPr sz="2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1F487C"/>
              </a:buClr>
              <a:buFont typeface="Wingdings"/>
              <a:buChar char=""/>
            </a:pPr>
            <a:endParaRPr sz="3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в </a:t>
            </a:r>
            <a:r>
              <a:rPr sz="2800" spc="5" dirty="0">
                <a:solidFill>
                  <a:srgbClr val="1F487C"/>
                </a:solidFill>
                <a:latin typeface="Arial"/>
                <a:cs typeface="Arial"/>
              </a:rPr>
              <a:t>каждом </a:t>
            </a:r>
            <a:r>
              <a:rPr sz="2800" spc="-10" dirty="0">
                <a:solidFill>
                  <a:srgbClr val="1F487C"/>
                </a:solidFill>
                <a:latin typeface="Arial"/>
                <a:cs typeface="Arial"/>
              </a:rPr>
              <a:t>тексте </a:t>
            </a:r>
            <a:r>
              <a:rPr sz="2800" dirty="0">
                <a:latin typeface="Arial"/>
                <a:cs typeface="Arial"/>
              </a:rPr>
              <a:t>600-800</a:t>
            </a:r>
            <a:r>
              <a:rPr sz="2800" spc="20" dirty="0">
                <a:latin typeface="Arial"/>
                <a:cs typeface="Arial"/>
              </a:rPr>
              <a:t> </a:t>
            </a:r>
            <a:r>
              <a:rPr sz="2800" spc="5" dirty="0">
                <a:latin typeface="Arial"/>
                <a:cs typeface="Arial"/>
              </a:rPr>
              <a:t>слов</a:t>
            </a:r>
            <a:endParaRPr sz="2800" dirty="0">
              <a:latin typeface="Arial"/>
              <a:cs typeface="Arial"/>
            </a:endParaRPr>
          </a:p>
          <a:p>
            <a:pPr marL="355600" marR="1180465" indent="-342900">
              <a:lnSpc>
                <a:spcPct val="150000"/>
              </a:lnSpc>
              <a:spcBef>
                <a:spcPts val="670"/>
              </a:spcBef>
              <a:buFont typeface="Wingdings"/>
              <a:buChar char=""/>
              <a:tabLst>
                <a:tab pos="355600" algn="l"/>
              </a:tabLst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наличие</a:t>
            </a:r>
            <a:r>
              <a:rPr sz="2800" spc="-5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разноцветных  </a:t>
            </a:r>
            <a:r>
              <a:rPr sz="2800" dirty="0">
                <a:latin typeface="Arial"/>
                <a:cs typeface="Arial"/>
              </a:rPr>
              <a:t>рисунков.</a:t>
            </a:r>
          </a:p>
        </p:txBody>
      </p:sp>
      <p:sp>
        <p:nvSpPr>
          <p:cNvPr id="5" name="object 5"/>
          <p:cNvSpPr/>
          <p:nvPr/>
        </p:nvSpPr>
        <p:spPr>
          <a:xfrm>
            <a:off x="6012179" y="1340866"/>
            <a:ext cx="2170176" cy="28526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04279" y="2637027"/>
            <a:ext cx="2170176" cy="28526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85875" y="357250"/>
            <a:ext cx="5429250" cy="643255"/>
          </a:xfrm>
          <a:custGeom>
            <a:avLst/>
            <a:gdLst/>
            <a:ahLst/>
            <a:cxnLst/>
            <a:rect l="l" t="t" r="r" b="b"/>
            <a:pathLst>
              <a:path w="5429250" h="643255">
                <a:moveTo>
                  <a:pt x="5322061" y="0"/>
                </a:moveTo>
                <a:lnTo>
                  <a:pt x="107187" y="0"/>
                </a:lnTo>
                <a:lnTo>
                  <a:pt x="65472" y="8405"/>
                </a:lnTo>
                <a:lnTo>
                  <a:pt x="31400" y="31337"/>
                </a:lnTo>
                <a:lnTo>
                  <a:pt x="8425" y="65365"/>
                </a:lnTo>
                <a:lnTo>
                  <a:pt x="0" y="107061"/>
                </a:lnTo>
                <a:lnTo>
                  <a:pt x="0" y="535686"/>
                </a:lnTo>
                <a:lnTo>
                  <a:pt x="8425" y="577401"/>
                </a:lnTo>
                <a:lnTo>
                  <a:pt x="31400" y="611473"/>
                </a:lnTo>
                <a:lnTo>
                  <a:pt x="65472" y="634448"/>
                </a:lnTo>
                <a:lnTo>
                  <a:pt x="107187" y="642874"/>
                </a:lnTo>
                <a:lnTo>
                  <a:pt x="5322061" y="642874"/>
                </a:lnTo>
                <a:lnTo>
                  <a:pt x="5363777" y="634448"/>
                </a:lnTo>
                <a:lnTo>
                  <a:pt x="5397849" y="611473"/>
                </a:lnTo>
                <a:lnTo>
                  <a:pt x="5420824" y="577401"/>
                </a:lnTo>
                <a:lnTo>
                  <a:pt x="5429250" y="535686"/>
                </a:lnTo>
                <a:lnTo>
                  <a:pt x="5429250" y="107061"/>
                </a:lnTo>
                <a:lnTo>
                  <a:pt x="5420824" y="65365"/>
                </a:lnTo>
                <a:lnTo>
                  <a:pt x="5397849" y="31337"/>
                </a:lnTo>
                <a:lnTo>
                  <a:pt x="5363777" y="8405"/>
                </a:lnTo>
                <a:lnTo>
                  <a:pt x="5322061" y="0"/>
                </a:lnTo>
                <a:close/>
              </a:path>
            </a:pathLst>
          </a:custGeom>
          <a:solidFill>
            <a:srgbClr val="F1DC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87981" y="357250"/>
            <a:ext cx="5425440" cy="643255"/>
          </a:xfrm>
          <a:prstGeom prst="rect">
            <a:avLst/>
          </a:prstGeom>
          <a:solidFill>
            <a:srgbClr val="F1DCDB"/>
          </a:solidFill>
        </p:spPr>
        <p:txBody>
          <a:bodyPr vert="horz" wrap="square" lIns="0" tIns="130810" rIns="0" bIns="0" rtlCol="0">
            <a:spAutoFit/>
          </a:bodyPr>
          <a:lstStyle/>
          <a:p>
            <a:pPr marL="823594">
              <a:lnSpc>
                <a:spcPct val="100000"/>
              </a:lnSpc>
              <a:spcBef>
                <a:spcPts val="1030"/>
              </a:spcBef>
              <a:tabLst>
                <a:tab pos="3135630" algn="l"/>
              </a:tabLst>
            </a:pPr>
            <a:r>
              <a:rPr sz="2400" spc="-15" dirty="0"/>
              <a:t>ОЦЕНИВАНИЕ	</a:t>
            </a:r>
            <a:r>
              <a:rPr sz="2400" spc="5" dirty="0"/>
              <a:t>ЗАДАНИЙ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857224" y="2071751"/>
            <a:ext cx="3429000" cy="1357630"/>
          </a:xfrm>
          <a:prstGeom prst="rect">
            <a:avLst/>
          </a:prstGeom>
          <a:ln w="25400">
            <a:solidFill>
              <a:srgbClr val="D99593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237615" marR="318135" indent="-915035">
              <a:lnSpc>
                <a:spcPct val="150100"/>
              </a:lnSpc>
              <a:spcBef>
                <a:spcPts val="325"/>
              </a:spcBef>
            </a:pP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задания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с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выбором  </a:t>
            </a:r>
            <a:r>
              <a:rPr sz="2400" spc="-35" dirty="0">
                <a:solidFill>
                  <a:srgbClr val="1F487C"/>
                </a:solidFill>
                <a:latin typeface="Arial"/>
                <a:cs typeface="Arial"/>
              </a:rPr>
              <a:t>ответа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43501" y="2712973"/>
            <a:ext cx="714375" cy="1905"/>
          </a:xfrm>
          <a:custGeom>
            <a:avLst/>
            <a:gdLst/>
            <a:ahLst/>
            <a:cxnLst/>
            <a:rect l="l" t="t" r="r" b="b"/>
            <a:pathLst>
              <a:path w="714375" h="1905">
                <a:moveTo>
                  <a:pt x="0" y="0"/>
                </a:moveTo>
                <a:lnTo>
                  <a:pt x="714375" y="1650"/>
                </a:lnTo>
              </a:path>
            </a:pathLst>
          </a:custGeom>
          <a:ln w="9524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54537" y="4535423"/>
            <a:ext cx="83058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17244" algn="l"/>
              </a:tabLst>
            </a:pPr>
            <a:r>
              <a:rPr sz="2400" u="sng" dirty="0">
                <a:solidFill>
                  <a:srgbClr val="1F487C"/>
                </a:solidFill>
                <a:latin typeface="Arial"/>
                <a:cs typeface="Arial"/>
              </a:rPr>
              <a:t> 	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7224" y="4500511"/>
            <a:ext cx="3500754" cy="1500505"/>
          </a:xfrm>
          <a:prstGeom prst="rect">
            <a:avLst/>
          </a:prstGeom>
          <a:ln w="25400">
            <a:solidFill>
              <a:srgbClr val="D99593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5"/>
              </a:spcBef>
            </a:pP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задания </a:t>
            </a:r>
            <a:r>
              <a:rPr sz="2400" spc="5" dirty="0">
                <a:solidFill>
                  <a:srgbClr val="1F487C"/>
                </a:solidFill>
                <a:latin typeface="Arial"/>
                <a:cs typeface="Arial"/>
              </a:rPr>
              <a:t>со</a:t>
            </a:r>
            <a:r>
              <a:rPr sz="2400" spc="-5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свободно-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конструируемым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ts val="2795"/>
              </a:lnSpc>
              <a:spcBef>
                <a:spcPts val="1440"/>
              </a:spcBef>
            </a:pPr>
            <a:r>
              <a:rPr sz="2400" spc="-30" dirty="0">
                <a:solidFill>
                  <a:srgbClr val="1F487C"/>
                </a:solidFill>
                <a:latin typeface="Arial"/>
                <a:cs typeface="Arial"/>
              </a:rPr>
              <a:t>ответом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350764" y="4250435"/>
            <a:ext cx="2514599" cy="15666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721096" y="4523232"/>
            <a:ext cx="1854707" cy="11125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29250" y="4357751"/>
            <a:ext cx="2357755" cy="1428750"/>
          </a:xfrm>
          <a:custGeom>
            <a:avLst/>
            <a:gdLst/>
            <a:ahLst/>
            <a:cxnLst/>
            <a:rect l="l" t="t" r="r" b="b"/>
            <a:pathLst>
              <a:path w="2357754" h="1428750">
                <a:moveTo>
                  <a:pt x="1517015" y="1209294"/>
                </a:moveTo>
                <a:lnTo>
                  <a:pt x="840486" y="1209294"/>
                </a:lnTo>
                <a:lnTo>
                  <a:pt x="1178686" y="1428686"/>
                </a:lnTo>
                <a:lnTo>
                  <a:pt x="1517015" y="1209294"/>
                </a:lnTo>
                <a:close/>
              </a:path>
              <a:path w="2357754" h="1428750">
                <a:moveTo>
                  <a:pt x="345186" y="209169"/>
                </a:moveTo>
                <a:lnTo>
                  <a:pt x="361950" y="509269"/>
                </a:lnTo>
                <a:lnTo>
                  <a:pt x="0" y="714375"/>
                </a:lnTo>
                <a:lnTo>
                  <a:pt x="361950" y="919353"/>
                </a:lnTo>
                <a:lnTo>
                  <a:pt x="345186" y="1219454"/>
                </a:lnTo>
                <a:lnTo>
                  <a:pt x="840486" y="1209294"/>
                </a:lnTo>
                <a:lnTo>
                  <a:pt x="2011620" y="1209294"/>
                </a:lnTo>
                <a:lnTo>
                  <a:pt x="1995424" y="919353"/>
                </a:lnTo>
                <a:lnTo>
                  <a:pt x="2357501" y="714375"/>
                </a:lnTo>
                <a:lnTo>
                  <a:pt x="1995424" y="509269"/>
                </a:lnTo>
                <a:lnTo>
                  <a:pt x="2011620" y="219329"/>
                </a:lnTo>
                <a:lnTo>
                  <a:pt x="840486" y="219329"/>
                </a:lnTo>
                <a:lnTo>
                  <a:pt x="345186" y="209169"/>
                </a:lnTo>
                <a:close/>
              </a:path>
              <a:path w="2357754" h="1428750">
                <a:moveTo>
                  <a:pt x="2011620" y="1209294"/>
                </a:moveTo>
                <a:lnTo>
                  <a:pt x="1517015" y="1209294"/>
                </a:lnTo>
                <a:lnTo>
                  <a:pt x="2012188" y="1219454"/>
                </a:lnTo>
                <a:lnTo>
                  <a:pt x="2011620" y="1209294"/>
                </a:lnTo>
                <a:close/>
              </a:path>
              <a:path w="2357754" h="1428750">
                <a:moveTo>
                  <a:pt x="1178686" y="0"/>
                </a:moveTo>
                <a:lnTo>
                  <a:pt x="840486" y="219329"/>
                </a:lnTo>
                <a:lnTo>
                  <a:pt x="1517015" y="219329"/>
                </a:lnTo>
                <a:lnTo>
                  <a:pt x="1178686" y="0"/>
                </a:lnTo>
                <a:close/>
              </a:path>
              <a:path w="2357754" h="1428750">
                <a:moveTo>
                  <a:pt x="2012188" y="209169"/>
                </a:moveTo>
                <a:lnTo>
                  <a:pt x="1517015" y="219329"/>
                </a:lnTo>
                <a:lnTo>
                  <a:pt x="2011620" y="219329"/>
                </a:lnTo>
                <a:lnTo>
                  <a:pt x="2012188" y="209169"/>
                </a:lnTo>
                <a:close/>
              </a:path>
            </a:pathLst>
          </a:custGeom>
          <a:solidFill>
            <a:srgbClr val="F1DC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29250" y="4357751"/>
            <a:ext cx="2357755" cy="1428750"/>
          </a:xfrm>
          <a:custGeom>
            <a:avLst/>
            <a:gdLst/>
            <a:ahLst/>
            <a:cxnLst/>
            <a:rect l="l" t="t" r="r" b="b"/>
            <a:pathLst>
              <a:path w="2357754" h="1428750">
                <a:moveTo>
                  <a:pt x="0" y="714375"/>
                </a:moveTo>
                <a:lnTo>
                  <a:pt x="361950" y="509269"/>
                </a:lnTo>
                <a:lnTo>
                  <a:pt x="345186" y="209169"/>
                </a:lnTo>
                <a:lnTo>
                  <a:pt x="840486" y="219329"/>
                </a:lnTo>
                <a:lnTo>
                  <a:pt x="1178686" y="0"/>
                </a:lnTo>
                <a:lnTo>
                  <a:pt x="1517015" y="219329"/>
                </a:lnTo>
                <a:lnTo>
                  <a:pt x="2012188" y="209169"/>
                </a:lnTo>
                <a:lnTo>
                  <a:pt x="1995424" y="509269"/>
                </a:lnTo>
                <a:lnTo>
                  <a:pt x="2357501" y="714375"/>
                </a:lnTo>
                <a:lnTo>
                  <a:pt x="1995424" y="919353"/>
                </a:lnTo>
                <a:lnTo>
                  <a:pt x="2012188" y="1219454"/>
                </a:lnTo>
                <a:lnTo>
                  <a:pt x="1517015" y="1209294"/>
                </a:lnTo>
                <a:lnTo>
                  <a:pt x="1178686" y="1428686"/>
                </a:lnTo>
                <a:lnTo>
                  <a:pt x="840486" y="1209294"/>
                </a:lnTo>
                <a:lnTo>
                  <a:pt x="345186" y="1219454"/>
                </a:lnTo>
                <a:lnTo>
                  <a:pt x="361950" y="919353"/>
                </a:lnTo>
                <a:lnTo>
                  <a:pt x="0" y="714375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946140" y="4699761"/>
            <a:ext cx="132461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b="1" spc="-35" dirty="0">
                <a:latin typeface="Arial"/>
                <a:cs typeface="Arial"/>
              </a:rPr>
              <a:t>от </a:t>
            </a:r>
            <a:r>
              <a:rPr sz="2400" b="1" spc="-5" dirty="0">
                <a:latin typeface="Arial"/>
                <a:cs typeface="Arial"/>
              </a:rPr>
              <a:t>1 </a:t>
            </a:r>
            <a:r>
              <a:rPr sz="2400" b="1" dirty="0">
                <a:latin typeface="Arial"/>
                <a:cs typeface="Arial"/>
              </a:rPr>
              <a:t>до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3</a:t>
            </a:r>
            <a:endParaRPr sz="2400" dirty="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2400" b="1" spc="-10" dirty="0">
                <a:latin typeface="Arial"/>
                <a:cs typeface="Arial"/>
              </a:rPr>
              <a:t>баллов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995159" y="0"/>
            <a:ext cx="2148840" cy="22875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460491" y="2002535"/>
            <a:ext cx="2156460" cy="14234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801867" y="2386583"/>
            <a:ext cx="1557528" cy="7467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500751" y="2071623"/>
            <a:ext cx="2000250" cy="1285875"/>
          </a:xfrm>
          <a:custGeom>
            <a:avLst/>
            <a:gdLst/>
            <a:ahLst/>
            <a:cxnLst/>
            <a:rect l="l" t="t" r="r" b="b"/>
            <a:pathLst>
              <a:path w="2000250" h="1285875">
                <a:moveTo>
                  <a:pt x="1287145" y="1088516"/>
                </a:moveTo>
                <a:lnTo>
                  <a:pt x="712977" y="1088516"/>
                </a:lnTo>
                <a:lnTo>
                  <a:pt x="1000125" y="1285875"/>
                </a:lnTo>
                <a:lnTo>
                  <a:pt x="1287145" y="1088516"/>
                </a:lnTo>
                <a:close/>
              </a:path>
              <a:path w="2000250" h="1285875">
                <a:moveTo>
                  <a:pt x="292862" y="188340"/>
                </a:moveTo>
                <a:lnTo>
                  <a:pt x="307086" y="458470"/>
                </a:lnTo>
                <a:lnTo>
                  <a:pt x="0" y="643001"/>
                </a:lnTo>
                <a:lnTo>
                  <a:pt x="307086" y="827531"/>
                </a:lnTo>
                <a:lnTo>
                  <a:pt x="292862" y="1097661"/>
                </a:lnTo>
                <a:lnTo>
                  <a:pt x="712977" y="1088516"/>
                </a:lnTo>
                <a:lnTo>
                  <a:pt x="1706779" y="1088516"/>
                </a:lnTo>
                <a:lnTo>
                  <a:pt x="1693037" y="827531"/>
                </a:lnTo>
                <a:lnTo>
                  <a:pt x="2000250" y="643001"/>
                </a:lnTo>
                <a:lnTo>
                  <a:pt x="1693037" y="458470"/>
                </a:lnTo>
                <a:lnTo>
                  <a:pt x="1706779" y="197485"/>
                </a:lnTo>
                <a:lnTo>
                  <a:pt x="712977" y="197485"/>
                </a:lnTo>
                <a:lnTo>
                  <a:pt x="292862" y="188340"/>
                </a:lnTo>
                <a:close/>
              </a:path>
              <a:path w="2000250" h="1285875">
                <a:moveTo>
                  <a:pt x="1706779" y="1088516"/>
                </a:moveTo>
                <a:lnTo>
                  <a:pt x="1287145" y="1088516"/>
                </a:lnTo>
                <a:lnTo>
                  <a:pt x="1707260" y="1097661"/>
                </a:lnTo>
                <a:lnTo>
                  <a:pt x="1706779" y="1088516"/>
                </a:lnTo>
                <a:close/>
              </a:path>
              <a:path w="2000250" h="1285875">
                <a:moveTo>
                  <a:pt x="1000125" y="0"/>
                </a:moveTo>
                <a:lnTo>
                  <a:pt x="712977" y="197485"/>
                </a:lnTo>
                <a:lnTo>
                  <a:pt x="1287145" y="197485"/>
                </a:lnTo>
                <a:lnTo>
                  <a:pt x="1000125" y="0"/>
                </a:lnTo>
                <a:close/>
              </a:path>
              <a:path w="2000250" h="1285875">
                <a:moveTo>
                  <a:pt x="1707260" y="188340"/>
                </a:moveTo>
                <a:lnTo>
                  <a:pt x="1287145" y="197485"/>
                </a:lnTo>
                <a:lnTo>
                  <a:pt x="1706779" y="197485"/>
                </a:lnTo>
                <a:lnTo>
                  <a:pt x="1707260" y="188340"/>
                </a:lnTo>
                <a:close/>
              </a:path>
            </a:pathLst>
          </a:custGeom>
          <a:solidFill>
            <a:srgbClr val="F1DC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00751" y="2071623"/>
            <a:ext cx="2000250" cy="1285875"/>
          </a:xfrm>
          <a:custGeom>
            <a:avLst/>
            <a:gdLst/>
            <a:ahLst/>
            <a:cxnLst/>
            <a:rect l="l" t="t" r="r" b="b"/>
            <a:pathLst>
              <a:path w="2000250" h="1285875">
                <a:moveTo>
                  <a:pt x="0" y="643001"/>
                </a:moveTo>
                <a:lnTo>
                  <a:pt x="307086" y="458470"/>
                </a:lnTo>
                <a:lnTo>
                  <a:pt x="292862" y="188340"/>
                </a:lnTo>
                <a:lnTo>
                  <a:pt x="712977" y="197485"/>
                </a:lnTo>
                <a:lnTo>
                  <a:pt x="1000125" y="0"/>
                </a:lnTo>
                <a:lnTo>
                  <a:pt x="1287145" y="197485"/>
                </a:lnTo>
                <a:lnTo>
                  <a:pt x="1707260" y="188340"/>
                </a:lnTo>
                <a:lnTo>
                  <a:pt x="1693037" y="458470"/>
                </a:lnTo>
                <a:lnTo>
                  <a:pt x="2000250" y="643001"/>
                </a:lnTo>
                <a:lnTo>
                  <a:pt x="1693037" y="827531"/>
                </a:lnTo>
                <a:lnTo>
                  <a:pt x="1707260" y="1097661"/>
                </a:lnTo>
                <a:lnTo>
                  <a:pt x="1287145" y="1088516"/>
                </a:lnTo>
                <a:lnTo>
                  <a:pt x="1000125" y="1285875"/>
                </a:lnTo>
                <a:lnTo>
                  <a:pt x="712977" y="1088516"/>
                </a:lnTo>
                <a:lnTo>
                  <a:pt x="292862" y="1097661"/>
                </a:lnTo>
                <a:lnTo>
                  <a:pt x="307086" y="827531"/>
                </a:lnTo>
                <a:lnTo>
                  <a:pt x="0" y="643001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988558" y="2524633"/>
            <a:ext cx="102552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5" dirty="0">
                <a:latin typeface="Arial"/>
                <a:cs typeface="Arial"/>
              </a:rPr>
              <a:t>1</a:t>
            </a:r>
            <a:r>
              <a:rPr sz="2400" b="1" spc="-8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балл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4642" y="1644777"/>
            <a:ext cx="5107305" cy="3766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2200" spc="-9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себе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850"/>
              </a:spcBef>
              <a:buFont typeface="Wingdings"/>
              <a:buChar char=""/>
              <a:tabLst>
                <a:tab pos="355600" algn="l"/>
              </a:tabLst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2200" spc="-8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школе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845"/>
              </a:spcBef>
              <a:buFont typeface="Wingdings"/>
              <a:buChar char=""/>
              <a:tabLst>
                <a:tab pos="355600" algn="l"/>
              </a:tabLst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Об </a:t>
            </a:r>
            <a:r>
              <a:rPr sz="2200" spc="-20" dirty="0">
                <a:solidFill>
                  <a:srgbClr val="1F487C"/>
                </a:solidFill>
                <a:latin typeface="Arial"/>
                <a:cs typeface="Arial"/>
              </a:rPr>
              <a:t>учебе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220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школе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850"/>
              </a:spcBef>
              <a:buFont typeface="Wingdings"/>
              <a:buChar char=""/>
              <a:tabLst>
                <a:tab pos="355600" algn="l"/>
              </a:tabLst>
            </a:pPr>
            <a:r>
              <a:rPr sz="2200" dirty="0">
                <a:solidFill>
                  <a:srgbClr val="1F487C"/>
                </a:solidFill>
                <a:latin typeface="Arial"/>
                <a:cs typeface="Arial"/>
              </a:rPr>
              <a:t>Домашние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задания по</a:t>
            </a:r>
            <a:r>
              <a:rPr sz="2200" spc="-2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чтению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845"/>
              </a:spcBef>
              <a:buFont typeface="Wingdings"/>
              <a:buChar char=""/>
              <a:tabLst>
                <a:tab pos="355600" algn="l"/>
              </a:tabLst>
            </a:pP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Компьютер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850"/>
              </a:spcBef>
              <a:buFont typeface="Wingdings"/>
              <a:buChar char=""/>
              <a:tabLst>
                <a:tab pos="355600" algn="l"/>
              </a:tabLst>
            </a:pP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Пользование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ресурсами</a:t>
            </a:r>
            <a:r>
              <a:rPr sz="2200" spc="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20" dirty="0">
                <a:solidFill>
                  <a:srgbClr val="1F487C"/>
                </a:solidFill>
                <a:latin typeface="Arial"/>
                <a:cs typeface="Arial"/>
              </a:rPr>
              <a:t>библиотеки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845"/>
              </a:spcBef>
              <a:buFont typeface="Wingdings"/>
              <a:buChar char=""/>
              <a:tabLst>
                <a:tab pos="355600" algn="l"/>
              </a:tabLst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Участие в</a:t>
            </a:r>
            <a:r>
              <a:rPr sz="2200" spc="-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учебе.</a:t>
            </a:r>
            <a:endParaRPr sz="22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4642" y="65278"/>
            <a:ext cx="8414715" cy="634019"/>
          </a:xfrm>
          <a:prstGeom prst="rect">
            <a:avLst/>
          </a:prstGeom>
        </p:spPr>
        <p:txBody>
          <a:bodyPr vert="horz" wrap="square" lIns="0" tIns="170687" rIns="0" bIns="0" rtlCol="0">
            <a:spAutoFit/>
          </a:bodyPr>
          <a:lstStyle/>
          <a:p>
            <a:pPr marL="2526030">
              <a:lnSpc>
                <a:spcPct val="100000"/>
              </a:lnSpc>
            </a:pPr>
            <a:r>
              <a:rPr spc="-20" dirty="0">
                <a:solidFill>
                  <a:schemeClr val="tx1"/>
                </a:solidFill>
              </a:rPr>
              <a:t>Анкета </a:t>
            </a:r>
            <a:r>
              <a:rPr dirty="0">
                <a:solidFill>
                  <a:schemeClr val="tx1"/>
                </a:solidFill>
              </a:rPr>
              <a:t>для</a:t>
            </a:r>
            <a:r>
              <a:rPr spc="-6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учащихся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77946" y="912114"/>
            <a:ext cx="2813685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dirty="0">
                <a:solidFill>
                  <a:srgbClr val="1F487C"/>
                </a:solidFill>
                <a:latin typeface="Arial"/>
                <a:cs typeface="Arial"/>
              </a:rPr>
              <a:t>(25-28</a:t>
            </a:r>
            <a:r>
              <a:rPr sz="2800" spc="-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вопросов)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868161" y="1916810"/>
            <a:ext cx="2580893" cy="33844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713732"/>
            <a:ext cx="4573524" cy="21442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4642" y="65278"/>
            <a:ext cx="8188325" cy="2204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2400" spc="-25" dirty="0">
                <a:solidFill>
                  <a:schemeClr val="tx1"/>
                </a:solidFill>
              </a:rPr>
              <a:t>Цель </a:t>
            </a:r>
            <a:r>
              <a:rPr sz="2400" spc="-10" dirty="0">
                <a:solidFill>
                  <a:schemeClr val="tx1"/>
                </a:solidFill>
              </a:rPr>
              <a:t>исследования </a:t>
            </a:r>
            <a:r>
              <a:rPr sz="2400" b="1" dirty="0">
                <a:solidFill>
                  <a:schemeClr val="tx1"/>
                </a:solidFill>
                <a:latin typeface="Arial"/>
                <a:cs typeface="Arial"/>
              </a:rPr>
              <a:t>- </a:t>
            </a:r>
            <a:r>
              <a:rPr sz="2400" spc="-10" dirty="0"/>
              <a:t>сопоставление </a:t>
            </a:r>
            <a:r>
              <a:rPr sz="2400" spc="-10" dirty="0">
                <a:solidFill>
                  <a:schemeClr val="tx1"/>
                </a:solidFill>
              </a:rPr>
              <a:t>уровня</a:t>
            </a:r>
            <a:r>
              <a:rPr sz="2400" spc="-10" dirty="0">
                <a:solidFill>
                  <a:srgbClr val="C00000"/>
                </a:solidFill>
              </a:rPr>
              <a:t> </a:t>
            </a:r>
            <a:r>
              <a:rPr sz="2400" dirty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sz="2400" spc="-5" dirty="0">
                <a:solidFill>
                  <a:schemeClr val="tx1"/>
                </a:solidFill>
              </a:rPr>
              <a:t>понимания</a:t>
            </a:r>
            <a:r>
              <a:rPr sz="2400" spc="-5" dirty="0">
                <a:solidFill>
                  <a:srgbClr val="C00000"/>
                </a:solidFill>
              </a:rPr>
              <a:t>  </a:t>
            </a:r>
            <a:r>
              <a:rPr sz="2400" spc="-5" dirty="0">
                <a:solidFill>
                  <a:schemeClr val="tx1"/>
                </a:solidFill>
              </a:rPr>
              <a:t>текста четвероклассниками </a:t>
            </a:r>
            <a:r>
              <a:rPr sz="2400" dirty="0"/>
              <a:t>из </a:t>
            </a:r>
            <a:r>
              <a:rPr sz="2400" spc="-10" dirty="0"/>
              <a:t>различных </a:t>
            </a:r>
            <a:r>
              <a:rPr sz="2400" spc="-5" dirty="0"/>
              <a:t>стран </a:t>
            </a:r>
            <a:r>
              <a:rPr sz="2400" dirty="0"/>
              <a:t>мира,  </a:t>
            </a:r>
            <a:r>
              <a:rPr sz="2400" spc="-10" dirty="0"/>
              <a:t>выявление различий </a:t>
            </a:r>
            <a:r>
              <a:rPr sz="2400" spc="-5" dirty="0"/>
              <a:t>в </a:t>
            </a:r>
            <a:r>
              <a:rPr sz="2400" spc="-10" dirty="0"/>
              <a:t>обучении </a:t>
            </a:r>
            <a:r>
              <a:rPr sz="2400" spc="-15" dirty="0"/>
              <a:t>читательской  </a:t>
            </a:r>
            <a:r>
              <a:rPr sz="2400" spc="-5" dirty="0"/>
              <a:t>грамотности национальных систем</a:t>
            </a:r>
            <a:r>
              <a:rPr sz="2400" spc="-10" dirty="0"/>
              <a:t> образования.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65" y="2856229"/>
            <a:ext cx="7101205" cy="2502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10" dirty="0">
                <a:latin typeface="Arial"/>
                <a:cs typeface="Arial"/>
              </a:rPr>
              <a:t>Задачи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исследования: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2400" spc="-15" dirty="0">
                <a:latin typeface="Wingdings"/>
                <a:cs typeface="Wingdings"/>
              </a:rPr>
              <a:t></a:t>
            </a:r>
            <a:r>
              <a:rPr sz="2400" spc="-15" dirty="0">
                <a:solidFill>
                  <a:srgbClr val="1F487C"/>
                </a:solidFill>
                <a:latin typeface="Arial"/>
                <a:cs typeface="Arial"/>
              </a:rPr>
              <a:t>предоставление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независимой </a:t>
            </a:r>
            <a:r>
              <a:rPr sz="2400" spc="-30" dirty="0">
                <a:solidFill>
                  <a:srgbClr val="1F487C"/>
                </a:solidFill>
                <a:latin typeface="Arial"/>
                <a:cs typeface="Arial"/>
              </a:rPr>
              <a:t>от</a:t>
            </a:r>
            <a:r>
              <a:rPr sz="2400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страны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международной оценки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достижений</a:t>
            </a:r>
            <a:r>
              <a:rPr sz="2400" spc="1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школьников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15" dirty="0">
                <a:latin typeface="Wingdings"/>
                <a:cs typeface="Wingdings"/>
              </a:rPr>
              <a:t></a:t>
            </a:r>
            <a:r>
              <a:rPr sz="2400" spc="-15" dirty="0">
                <a:solidFill>
                  <a:srgbClr val="1F487C"/>
                </a:solidFill>
                <a:latin typeface="Arial"/>
                <a:cs typeface="Arial"/>
              </a:rPr>
              <a:t>сравнительная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оценка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систем 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образования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2400" spc="3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их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эффективности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3036" y="2724150"/>
            <a:ext cx="4695190" cy="1716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Общая </a:t>
            </a:r>
            <a:r>
              <a:rPr sz="2800" dirty="0">
                <a:solidFill>
                  <a:srgbClr val="1F487C"/>
                </a:solidFill>
                <a:latin typeface="Arial"/>
                <a:cs typeface="Arial"/>
              </a:rPr>
              <a:t>характеристика</a:t>
            </a:r>
            <a:r>
              <a:rPr sz="2800" spc="-5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endParaRPr sz="2800">
              <a:latin typeface="Arial"/>
              <a:cs typeface="Arial"/>
            </a:endParaRPr>
          </a:p>
          <a:p>
            <a:pPr marL="158115" algn="ctr">
              <a:lnSpc>
                <a:spcPct val="100000"/>
              </a:lnSpc>
              <a:spcBef>
                <a:spcPts val="1680"/>
              </a:spcBef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техническая</a:t>
            </a:r>
            <a:r>
              <a:rPr sz="2800" spc="-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оснащенность</a:t>
            </a:r>
            <a:endParaRPr sz="2800">
              <a:latin typeface="Arial"/>
              <a:cs typeface="Arial"/>
            </a:endParaRPr>
          </a:p>
          <a:p>
            <a:pPr marL="158750" algn="ctr">
              <a:lnSpc>
                <a:spcPct val="100000"/>
              </a:lnSpc>
              <a:spcBef>
                <a:spcPts val="1680"/>
              </a:spcBef>
            </a:pPr>
            <a:r>
              <a:rPr sz="2800" spc="-10" dirty="0">
                <a:solidFill>
                  <a:srgbClr val="1F487C"/>
                </a:solidFill>
                <a:latin typeface="Arial"/>
                <a:cs typeface="Arial"/>
              </a:rPr>
              <a:t>школы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4642" y="65278"/>
            <a:ext cx="8414715" cy="721736"/>
          </a:xfrm>
          <a:prstGeom prst="rect">
            <a:avLst/>
          </a:prstGeom>
        </p:spPr>
        <p:txBody>
          <a:bodyPr vert="horz" wrap="square" lIns="0" tIns="257556" rIns="0" bIns="0" rtlCol="0">
            <a:spAutoFit/>
          </a:bodyPr>
          <a:lstStyle/>
          <a:p>
            <a:pPr marL="1463675">
              <a:lnSpc>
                <a:spcPct val="100000"/>
              </a:lnSpc>
            </a:pPr>
            <a:r>
              <a:rPr spc="-20" dirty="0">
                <a:solidFill>
                  <a:schemeClr val="tx1"/>
                </a:solidFill>
              </a:rPr>
              <a:t>Анкета </a:t>
            </a:r>
            <a:r>
              <a:rPr spc="-5" dirty="0">
                <a:solidFill>
                  <a:schemeClr val="tx1"/>
                </a:solidFill>
              </a:rPr>
              <a:t>для </a:t>
            </a:r>
            <a:r>
              <a:rPr dirty="0">
                <a:solidFill>
                  <a:schemeClr val="tx1"/>
                </a:solidFill>
              </a:rPr>
              <a:t>администрации</a:t>
            </a:r>
            <a:r>
              <a:rPr spc="-2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школы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86403" y="999235"/>
            <a:ext cx="281432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(27-30</a:t>
            </a:r>
            <a:r>
              <a:rPr sz="2800" spc="-2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вопросов)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975347" y="4221048"/>
            <a:ext cx="1908175" cy="24483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96153" y="1772765"/>
            <a:ext cx="2080964" cy="26693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4642" y="65278"/>
            <a:ext cx="8414715" cy="647869"/>
          </a:xfrm>
          <a:prstGeom prst="rect">
            <a:avLst/>
          </a:prstGeom>
        </p:spPr>
        <p:txBody>
          <a:bodyPr vert="horz" wrap="square" lIns="0" tIns="184403" rIns="0" bIns="0" rtlCol="0">
            <a:spAutoFit/>
          </a:bodyPr>
          <a:lstStyle/>
          <a:p>
            <a:pPr marL="2519045">
              <a:lnSpc>
                <a:spcPct val="100000"/>
              </a:lnSpc>
            </a:pPr>
            <a:r>
              <a:rPr spc="-20" dirty="0">
                <a:solidFill>
                  <a:schemeClr val="tx1"/>
                </a:solidFill>
              </a:rPr>
              <a:t>Анкета </a:t>
            </a:r>
            <a:r>
              <a:rPr dirty="0">
                <a:solidFill>
                  <a:schemeClr val="tx1"/>
                </a:solidFill>
              </a:rPr>
              <a:t>для</a:t>
            </a:r>
            <a:r>
              <a:rPr spc="-45" dirty="0">
                <a:solidFill>
                  <a:schemeClr val="tx1"/>
                </a:solidFill>
              </a:rPr>
              <a:t> </a:t>
            </a:r>
            <a:r>
              <a:rPr spc="-25" dirty="0">
                <a:solidFill>
                  <a:schemeClr val="tx1"/>
                </a:solidFill>
              </a:rPr>
              <a:t>родителей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35965" y="842009"/>
            <a:ext cx="5828665" cy="4730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7045">
              <a:lnSpc>
                <a:spcPct val="100000"/>
              </a:lnSpc>
            </a:pPr>
            <a:r>
              <a:rPr sz="2800" dirty="0">
                <a:solidFill>
                  <a:srgbClr val="1F487C"/>
                </a:solidFill>
                <a:latin typeface="Arial"/>
                <a:cs typeface="Arial"/>
              </a:rPr>
              <a:t>(20-25</a:t>
            </a:r>
            <a:r>
              <a:rPr sz="2800" spc="-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1F487C"/>
                </a:solidFill>
                <a:latin typeface="Arial"/>
                <a:cs typeface="Arial"/>
              </a:rPr>
              <a:t>вопросов)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1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2600" spc="5" dirty="0">
                <a:solidFill>
                  <a:srgbClr val="1F487C"/>
                </a:solidFill>
                <a:latin typeface="Arial"/>
                <a:cs typeface="Arial"/>
              </a:rPr>
              <a:t>социальное</a:t>
            </a:r>
            <a:r>
              <a:rPr sz="2600" spc="-9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1F487C"/>
                </a:solidFill>
                <a:latin typeface="Arial"/>
                <a:cs typeface="Arial"/>
              </a:rPr>
              <a:t>положение</a:t>
            </a:r>
            <a:endParaRPr sz="2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185"/>
              </a:spcBef>
              <a:buFont typeface="Wingdings"/>
              <a:buChar char=""/>
              <a:tabLst>
                <a:tab pos="355600" algn="l"/>
              </a:tabLst>
            </a:pPr>
            <a:r>
              <a:rPr sz="2600" spc="-5" dirty="0">
                <a:solidFill>
                  <a:srgbClr val="1F487C"/>
                </a:solidFill>
                <a:latin typeface="Arial"/>
                <a:cs typeface="Arial"/>
              </a:rPr>
              <a:t>образование</a:t>
            </a:r>
            <a:endParaRPr sz="2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185"/>
              </a:spcBef>
              <a:buFont typeface="Wingdings"/>
              <a:buChar char=""/>
              <a:tabLst>
                <a:tab pos="355600" algn="l"/>
              </a:tabLst>
            </a:pPr>
            <a:r>
              <a:rPr sz="2600" spc="5" dirty="0">
                <a:solidFill>
                  <a:srgbClr val="1F487C"/>
                </a:solidFill>
                <a:latin typeface="Arial"/>
                <a:cs typeface="Arial"/>
              </a:rPr>
              <a:t>профессия</a:t>
            </a:r>
            <a:endParaRPr sz="2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180"/>
              </a:spcBef>
              <a:buFont typeface="Wingdings"/>
              <a:buChar char=""/>
              <a:tabLst>
                <a:tab pos="355600" algn="l"/>
              </a:tabLst>
            </a:pPr>
            <a:r>
              <a:rPr sz="2600" spc="-15" dirty="0">
                <a:solidFill>
                  <a:srgbClr val="1F487C"/>
                </a:solidFill>
                <a:latin typeface="Arial"/>
                <a:cs typeface="Arial"/>
              </a:rPr>
              <a:t>работа </a:t>
            </a:r>
            <a:r>
              <a:rPr sz="2600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sz="2600" spc="-7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600" spc="-15" dirty="0">
                <a:solidFill>
                  <a:srgbClr val="1F487C"/>
                </a:solidFill>
                <a:latin typeface="Arial"/>
                <a:cs typeface="Arial"/>
              </a:rPr>
              <a:t>детьми</a:t>
            </a:r>
            <a:endParaRPr sz="2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185"/>
              </a:spcBef>
              <a:buFont typeface="Wingdings"/>
              <a:buChar char=""/>
              <a:tabLst>
                <a:tab pos="355600" algn="l"/>
              </a:tabLst>
            </a:pPr>
            <a:r>
              <a:rPr sz="2600" spc="-5" dirty="0">
                <a:solidFill>
                  <a:srgbClr val="1F487C"/>
                </a:solidFill>
                <a:latin typeface="Arial"/>
                <a:cs typeface="Arial"/>
              </a:rPr>
              <a:t>взаимодействие </a:t>
            </a:r>
            <a:r>
              <a:rPr sz="2600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sz="2600" spc="-9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600" spc="5" dirty="0">
                <a:solidFill>
                  <a:srgbClr val="1F487C"/>
                </a:solidFill>
                <a:latin typeface="Arial"/>
                <a:cs typeface="Arial"/>
              </a:rPr>
              <a:t>классным</a:t>
            </a:r>
            <a:endParaRPr sz="26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1560"/>
              </a:spcBef>
            </a:pPr>
            <a:r>
              <a:rPr sz="2600" spc="-15" dirty="0">
                <a:solidFill>
                  <a:srgbClr val="1F487C"/>
                </a:solidFill>
                <a:latin typeface="Arial"/>
                <a:cs typeface="Arial"/>
              </a:rPr>
              <a:t>руководителем </a:t>
            </a:r>
            <a:r>
              <a:rPr sz="260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2600" spc="-9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600" dirty="0">
                <a:solidFill>
                  <a:srgbClr val="1F487C"/>
                </a:solidFill>
                <a:latin typeface="Arial"/>
                <a:cs typeface="Arial"/>
              </a:rPr>
              <a:t>школой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60260" y="1700837"/>
            <a:ext cx="1566275" cy="42080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47725" rIns="0" bIns="0" rtlCol="0">
            <a:spAutoFit/>
          </a:bodyPr>
          <a:lstStyle/>
          <a:p>
            <a:pPr marL="3574415">
              <a:lnSpc>
                <a:spcPct val="100000"/>
              </a:lnSpc>
            </a:pPr>
            <a:r>
              <a:rPr dirty="0"/>
              <a:t>ВРЕМЯ</a:t>
            </a:r>
            <a:r>
              <a:rPr spc="-60" dirty="0"/>
              <a:t> </a:t>
            </a:r>
            <a:r>
              <a:rPr spc="-10" dirty="0"/>
              <a:t>ПРОВЕДЕНИЯ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969772" y="1098803"/>
            <a:ext cx="7204455" cy="44165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33445">
              <a:lnSpc>
                <a:spcPct val="100000"/>
              </a:lnSpc>
            </a:pPr>
            <a:r>
              <a:rPr spc="-20" dirty="0"/>
              <a:t>ИССЛЕДОВАНИЯ</a:t>
            </a:r>
          </a:p>
          <a:p>
            <a:pPr marL="428625">
              <a:lnSpc>
                <a:spcPct val="100000"/>
              </a:lnSpc>
            </a:pPr>
            <a:endParaRPr spc="-20" dirty="0"/>
          </a:p>
          <a:p>
            <a:pPr marL="428625">
              <a:lnSpc>
                <a:spcPct val="100000"/>
              </a:lnSpc>
              <a:spcBef>
                <a:spcPts val="5"/>
              </a:spcBef>
            </a:pPr>
            <a:endParaRPr sz="3250" dirty="0">
              <a:latin typeface="Times New Roman"/>
              <a:cs typeface="Times New Roman"/>
            </a:endParaRPr>
          </a:p>
          <a:p>
            <a:pPr marL="441325" marR="5080" indent="523875">
              <a:lnSpc>
                <a:spcPct val="150100"/>
              </a:lnSpc>
              <a:buClr>
                <a:srgbClr val="000000"/>
              </a:buClr>
              <a:buSzPct val="81250"/>
              <a:buFont typeface="Wingdings"/>
              <a:buChar char=""/>
              <a:tabLst>
                <a:tab pos="1315720" algn="l"/>
              </a:tabLst>
            </a:pPr>
            <a:r>
              <a:rPr sz="3200" spc="-35" dirty="0"/>
              <a:t>Тестовая </a:t>
            </a:r>
            <a:r>
              <a:rPr sz="3200" spc="-25" dirty="0"/>
              <a:t>тетрадь </a:t>
            </a:r>
            <a:r>
              <a:rPr sz="3200" dirty="0"/>
              <a:t>- </a:t>
            </a:r>
            <a:r>
              <a:rPr sz="3200" dirty="0">
                <a:solidFill>
                  <a:schemeClr val="tx1"/>
                </a:solidFill>
              </a:rPr>
              <a:t>80 минут  </a:t>
            </a:r>
            <a:r>
              <a:rPr sz="3200" spc="-10" dirty="0"/>
              <a:t>(две </a:t>
            </a:r>
            <a:r>
              <a:rPr sz="3200" dirty="0"/>
              <a:t>части по </a:t>
            </a:r>
            <a:r>
              <a:rPr sz="3200" spc="-5" dirty="0"/>
              <a:t>40 </a:t>
            </a:r>
            <a:r>
              <a:rPr sz="3200" dirty="0"/>
              <a:t>мин. с</a:t>
            </a:r>
            <a:r>
              <a:rPr sz="3200" spc="-125" dirty="0"/>
              <a:t> </a:t>
            </a:r>
            <a:r>
              <a:rPr sz="3200" spc="-5" dirty="0"/>
              <a:t>перерывом)</a:t>
            </a:r>
            <a:endParaRPr sz="3200" dirty="0"/>
          </a:p>
          <a:p>
            <a:pPr marL="428625">
              <a:lnSpc>
                <a:spcPct val="100000"/>
              </a:lnSpc>
              <a:buFont typeface="Wingdings"/>
              <a:buChar char=""/>
            </a:pPr>
            <a:endParaRPr sz="3200" dirty="0">
              <a:latin typeface="Times New Roman"/>
              <a:cs typeface="Times New Roman"/>
            </a:endParaRPr>
          </a:p>
          <a:p>
            <a:pPr marL="428625">
              <a:lnSpc>
                <a:spcPct val="100000"/>
              </a:lnSpc>
              <a:spcBef>
                <a:spcPts val="35"/>
              </a:spcBef>
              <a:buFont typeface="Wingdings"/>
              <a:buChar char=""/>
            </a:pPr>
            <a:endParaRPr sz="3450" dirty="0">
              <a:latin typeface="Times New Roman"/>
              <a:cs typeface="Times New Roman"/>
            </a:endParaRPr>
          </a:p>
          <a:p>
            <a:pPr marL="1504950" lvl="1" indent="-428625">
              <a:lnSpc>
                <a:spcPct val="100000"/>
              </a:lnSpc>
              <a:buClr>
                <a:srgbClr val="000000"/>
              </a:buClr>
              <a:buFont typeface="Wingdings"/>
              <a:buChar char=""/>
              <a:tabLst>
                <a:tab pos="1506220" algn="l"/>
                <a:tab pos="4509770" algn="l"/>
                <a:tab pos="4871085" algn="l"/>
              </a:tabLst>
            </a:pPr>
            <a:r>
              <a:rPr sz="3200" dirty="0">
                <a:solidFill>
                  <a:srgbClr val="1F487C"/>
                </a:solidFill>
                <a:latin typeface="Arial"/>
                <a:cs typeface="Arial"/>
              </a:rPr>
              <a:t>Каждая</a:t>
            </a:r>
            <a:r>
              <a:rPr sz="3200" spc="-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200" spc="-25" dirty="0">
                <a:solidFill>
                  <a:srgbClr val="1F487C"/>
                </a:solidFill>
                <a:latin typeface="Arial"/>
                <a:cs typeface="Arial"/>
              </a:rPr>
              <a:t>анкета	</a:t>
            </a:r>
            <a:r>
              <a:rPr sz="3200" dirty="0">
                <a:latin typeface="Arial"/>
                <a:cs typeface="Arial"/>
              </a:rPr>
              <a:t>-	</a:t>
            </a:r>
            <a:r>
              <a:rPr sz="3200" dirty="0">
                <a:solidFill>
                  <a:schemeClr val="tx1"/>
                </a:solidFill>
                <a:latin typeface="Arial"/>
                <a:cs typeface="Arial"/>
              </a:rPr>
              <a:t>30</a:t>
            </a:r>
            <a:r>
              <a:rPr sz="3200" spc="-95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chemeClr val="tx1"/>
                </a:solidFill>
                <a:latin typeface="Arial"/>
                <a:cs typeface="Arial"/>
              </a:rPr>
              <a:t>минут</a:t>
            </a:r>
          </a:p>
        </p:txBody>
      </p:sp>
      <p:sp>
        <p:nvSpPr>
          <p:cNvPr id="4" name="object 4"/>
          <p:cNvSpPr/>
          <p:nvPr/>
        </p:nvSpPr>
        <p:spPr>
          <a:xfrm>
            <a:off x="357162" y="364997"/>
            <a:ext cx="2071712" cy="17781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1980">
              <a:lnSpc>
                <a:spcPct val="100000"/>
              </a:lnSpc>
            </a:pPr>
            <a:r>
              <a:rPr spc="10" dirty="0"/>
              <a:t>До </a:t>
            </a:r>
            <a:r>
              <a:rPr spc="-10" dirty="0"/>
              <a:t>начала исследования</a:t>
            </a:r>
            <a:r>
              <a:rPr spc="-60" dirty="0"/>
              <a:t> </a:t>
            </a:r>
            <a:r>
              <a:rPr sz="3200" spc="-5" dirty="0">
                <a:solidFill>
                  <a:schemeClr val="tx1"/>
                </a:solidFill>
              </a:rPr>
              <a:t>PIRLS-2016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19805" y="1764029"/>
            <a:ext cx="3695065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dirty="0" err="1">
                <a:solidFill>
                  <a:srgbClr val="1F487C"/>
                </a:solidFill>
                <a:latin typeface="Arial"/>
                <a:cs typeface="Arial"/>
              </a:rPr>
              <a:t>осталось</a:t>
            </a: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4000" b="1" spc="-5" dirty="0" smtClean="0">
                <a:latin typeface="Arial"/>
                <a:cs typeface="Arial"/>
              </a:rPr>
              <a:t>148</a:t>
            </a:r>
            <a:r>
              <a:rPr sz="4000" b="1" spc="-1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1F487C"/>
                </a:solidFill>
                <a:latin typeface="Arial"/>
                <a:cs typeface="Arial"/>
              </a:rPr>
              <a:t>дней.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627757" y="2627198"/>
            <a:ext cx="3810000" cy="304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620688"/>
            <a:ext cx="8229600" cy="61206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Изучить нормативно-правовые документы по  проведению международного исследования PIRLS-2016.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Рассмотреть на педагогических советах, совещаниях при директоре.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Подготовить материалы по проведению информационно-разъяснительной работы с участниками исследования PIRLS-2016.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До 15 декабря составить план подготовки к  исследованиям PIRLS-2016.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Подготовить списки учащихся 4-классов, с указанием учителей начальных классов.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kk-KZ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В регионах 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создать творческие группы по подготовке учащихся к исследованию Р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IRLS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-2016.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До 15 декабря оформить тематические стенды, уголки «Готовимся к Р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IRLS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-2016».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Провести родительские собрания по разъяснению  международного </a:t>
            </a:r>
            <a:r>
              <a:rPr lang="ru-RU" sz="1800" i="1" dirty="0" err="1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исследовани</a:t>
            </a:r>
            <a:r>
              <a:rPr lang="kk-KZ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я 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Р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IRLS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-2016.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Провести тренинги по определению уровня психоэмоциональной напряженности учащихся, анкеты на выявление уровня интеллекта. 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Провести с учащимися четвертых классов тренинги по заполнению анкет, разобрать конкретно ответы на каждый вопрос.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До 15 декабря творческими группами </a:t>
            </a:r>
            <a:r>
              <a:rPr lang="kk-KZ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разработать задания по развитию  читательской комптентности в</a:t>
            </a:r>
            <a:r>
              <a:rPr lang="kk-KZ" sz="1800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рамках подготовки к </a:t>
            </a:r>
            <a:r>
              <a:rPr lang="kk-KZ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международным исследованиям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Р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IRLS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Основные мероприятия Карагандинской области</a:t>
            </a:r>
            <a:endParaRPr lang="ru-RU" sz="2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02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63595" y="1597152"/>
            <a:ext cx="3979163" cy="1341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50279" y="1597152"/>
            <a:ext cx="961644" cy="1341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73879" y="2328672"/>
            <a:ext cx="961644" cy="1341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74164" y="3060192"/>
            <a:ext cx="5393436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75119" y="3060192"/>
            <a:ext cx="961644" cy="13411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438145" y="1773682"/>
            <a:ext cx="4625975" cy="2246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2005">
              <a:lnSpc>
                <a:spcPct val="100000"/>
              </a:lnSpc>
            </a:pPr>
            <a:r>
              <a:rPr sz="4800" spc="-2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СПАСИБО</a:t>
            </a:r>
            <a:endParaRPr sz="48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5000" dirty="0">
              <a:solidFill>
                <a:schemeClr val="accent1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ЗА</a:t>
            </a:r>
            <a:r>
              <a:rPr sz="4800" spc="-8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48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4642" y="65278"/>
            <a:ext cx="8414715" cy="630428"/>
          </a:xfrm>
          <a:prstGeom prst="rect">
            <a:avLst/>
          </a:prstGeom>
        </p:spPr>
        <p:txBody>
          <a:bodyPr vert="horz" wrap="square" lIns="0" tIns="228091" rIns="0" bIns="0" rtlCol="0">
            <a:spAutoFit/>
          </a:bodyPr>
          <a:lstStyle/>
          <a:p>
            <a:pPr marL="533400">
              <a:lnSpc>
                <a:spcPct val="100000"/>
              </a:lnSpc>
            </a:pPr>
            <a:r>
              <a:rPr sz="2600" spc="-5" dirty="0">
                <a:solidFill>
                  <a:schemeClr val="tx1"/>
                </a:solidFill>
              </a:rPr>
              <a:t>Почему </a:t>
            </a:r>
            <a:r>
              <a:rPr sz="2600" spc="-10" dirty="0">
                <a:solidFill>
                  <a:schemeClr val="tx1"/>
                </a:solidFill>
              </a:rPr>
              <a:t>Казахстан принимает </a:t>
            </a:r>
            <a:r>
              <a:rPr sz="2600" dirty="0">
                <a:solidFill>
                  <a:schemeClr val="tx1"/>
                </a:solidFill>
              </a:rPr>
              <a:t>участие в</a:t>
            </a:r>
            <a:r>
              <a:rPr sz="2600" spc="-25" dirty="0">
                <a:solidFill>
                  <a:schemeClr val="tx1"/>
                </a:solidFill>
              </a:rPr>
              <a:t> </a:t>
            </a:r>
            <a:r>
              <a:rPr sz="2600" dirty="0">
                <a:solidFill>
                  <a:schemeClr val="tx1"/>
                </a:solidFill>
              </a:rPr>
              <a:t>PIRLS?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3014" y="1359789"/>
            <a:ext cx="8400415" cy="436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3215" indent="-310515">
              <a:lnSpc>
                <a:spcPct val="100000"/>
              </a:lnSpc>
              <a:buClr>
                <a:srgbClr val="000000"/>
              </a:buClr>
              <a:buFont typeface="Wingdings"/>
              <a:buChar char=""/>
              <a:tabLst>
                <a:tab pos="308610" algn="l"/>
              </a:tabLst>
            </a:pPr>
            <a:r>
              <a:rPr sz="2200" dirty="0">
                <a:solidFill>
                  <a:srgbClr val="1F487C"/>
                </a:solidFill>
                <a:latin typeface="Arial"/>
                <a:cs typeface="Arial"/>
              </a:rPr>
              <a:t>Каков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уровень </a:t>
            </a:r>
            <a:r>
              <a:rPr sz="2200" spc="-20" dirty="0">
                <a:solidFill>
                  <a:srgbClr val="1F487C"/>
                </a:solidFill>
                <a:latin typeface="Arial"/>
                <a:cs typeface="Arial"/>
              </a:rPr>
              <a:t>читательской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грамотности наших</a:t>
            </a:r>
            <a:r>
              <a:rPr sz="2200" spc="12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школьников?</a:t>
            </a:r>
            <a:endParaRPr sz="2200">
              <a:latin typeface="Arial"/>
              <a:cs typeface="Arial"/>
            </a:endParaRPr>
          </a:p>
          <a:p>
            <a:pPr marL="323215" marR="786130" indent="-310515">
              <a:lnSpc>
                <a:spcPct val="150100"/>
              </a:lnSpc>
              <a:spcBef>
                <a:spcPts val="1255"/>
              </a:spcBef>
              <a:buClr>
                <a:srgbClr val="000000"/>
              </a:buClr>
              <a:buFont typeface="Wingdings"/>
              <a:buChar char=""/>
              <a:tabLst>
                <a:tab pos="308610" algn="l"/>
              </a:tabLst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Насколько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хорошо </a:t>
            </a:r>
            <a:r>
              <a:rPr sz="2200" spc="-20" dirty="0">
                <a:solidFill>
                  <a:srgbClr val="1F487C"/>
                </a:solidFill>
                <a:latin typeface="Arial"/>
                <a:cs typeface="Arial"/>
              </a:rPr>
              <a:t>читают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казахстанские выпускники 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начальной школы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в сравнении </a:t>
            </a:r>
            <a:r>
              <a:rPr sz="2200" spc="10" dirty="0">
                <a:solidFill>
                  <a:srgbClr val="1F487C"/>
                </a:solidFill>
                <a:latin typeface="Arial"/>
                <a:cs typeface="Arial"/>
              </a:rPr>
              <a:t>со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своими </a:t>
            </a:r>
            <a:r>
              <a:rPr sz="2200" dirty="0">
                <a:solidFill>
                  <a:srgbClr val="1F487C"/>
                </a:solidFill>
                <a:latin typeface="Arial"/>
                <a:cs typeface="Arial"/>
              </a:rPr>
              <a:t>сверстниками 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из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других</a:t>
            </a:r>
            <a:r>
              <a:rPr sz="2200" spc="-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стран?</a:t>
            </a:r>
            <a:endParaRPr sz="2200">
              <a:latin typeface="Arial"/>
              <a:cs typeface="Arial"/>
            </a:endParaRPr>
          </a:p>
          <a:p>
            <a:pPr marL="323215" marR="677545" indent="-310515">
              <a:lnSpc>
                <a:spcPct val="150100"/>
              </a:lnSpc>
              <a:spcBef>
                <a:spcPts val="894"/>
              </a:spcBef>
              <a:buClr>
                <a:srgbClr val="000000"/>
              </a:buClr>
              <a:buFont typeface="Wingdings"/>
              <a:buChar char=""/>
              <a:tabLst>
                <a:tab pos="308610" algn="l"/>
              </a:tabLst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Как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на </a:t>
            </a: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сегодняшний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день </a:t>
            </a: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организован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процесс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обучения  чтению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в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школах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нашей</a:t>
            </a:r>
            <a:r>
              <a:rPr sz="2200" spc="5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страны?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"/>
            </a:pPr>
            <a:endParaRPr sz="1900">
              <a:latin typeface="Times New Roman"/>
              <a:cs typeface="Times New Roman"/>
            </a:endParaRPr>
          </a:p>
          <a:p>
            <a:pPr marL="307975" indent="-295275">
              <a:lnSpc>
                <a:spcPct val="100000"/>
              </a:lnSpc>
              <a:buClr>
                <a:srgbClr val="000000"/>
              </a:buClr>
              <a:buFont typeface="Wingdings"/>
              <a:buChar char=""/>
              <a:tabLst>
                <a:tab pos="308610" algn="l"/>
              </a:tabLst>
            </a:pP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Любят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ли </a:t>
            </a:r>
            <a:r>
              <a:rPr sz="2200" spc="-20" dirty="0">
                <a:solidFill>
                  <a:srgbClr val="1F487C"/>
                </a:solidFill>
                <a:latin typeface="Arial"/>
                <a:cs typeface="Arial"/>
              </a:rPr>
              <a:t>читать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учащиеся казахстанской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начальной</a:t>
            </a:r>
            <a:r>
              <a:rPr sz="2200" spc="20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Arial"/>
                <a:cs typeface="Arial"/>
              </a:rPr>
              <a:t>школы?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"/>
            </a:pPr>
            <a:endParaRPr sz="1900">
              <a:latin typeface="Times New Roman"/>
              <a:cs typeface="Times New Roman"/>
            </a:endParaRPr>
          </a:p>
          <a:p>
            <a:pPr marL="307975" indent="-295275">
              <a:lnSpc>
                <a:spcPct val="100000"/>
              </a:lnSpc>
              <a:buClr>
                <a:srgbClr val="000000"/>
              </a:buClr>
              <a:buFont typeface="Wingdings"/>
              <a:buChar char=""/>
              <a:tabLst>
                <a:tab pos="308610" algn="l"/>
              </a:tabLst>
            </a:pP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Как семья </a:t>
            </a: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способствует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развитию </a:t>
            </a:r>
            <a:r>
              <a:rPr sz="2200" spc="-15" dirty="0">
                <a:solidFill>
                  <a:srgbClr val="1F487C"/>
                </a:solidFill>
                <a:latin typeface="Arial"/>
                <a:cs typeface="Arial"/>
              </a:rPr>
              <a:t>читательской</a:t>
            </a:r>
            <a:r>
              <a:rPr sz="2200" spc="6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Arial"/>
                <a:cs typeface="Arial"/>
              </a:rPr>
              <a:t>грамотности?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639" rIns="0" bIns="0" rtlCol="0">
            <a:spAutoFit/>
          </a:bodyPr>
          <a:lstStyle/>
          <a:p>
            <a:pPr marL="1927860">
              <a:lnSpc>
                <a:spcPct val="100000"/>
              </a:lnSpc>
            </a:pPr>
            <a:r>
              <a:rPr sz="2600" spc="-5" dirty="0"/>
              <a:t>Казахстан/ </a:t>
            </a:r>
            <a:r>
              <a:rPr sz="2600" dirty="0"/>
              <a:t>участники/ 4</a:t>
            </a:r>
            <a:r>
              <a:rPr sz="2600" spc="-110" dirty="0"/>
              <a:t> </a:t>
            </a:r>
            <a:r>
              <a:rPr sz="2600" spc="10" dirty="0"/>
              <a:t>класс</a:t>
            </a:r>
            <a:endParaRPr sz="2600"/>
          </a:p>
        </p:txBody>
      </p:sp>
      <p:sp>
        <p:nvSpPr>
          <p:cNvPr id="3" name="object 3"/>
          <p:cNvSpPr/>
          <p:nvPr/>
        </p:nvSpPr>
        <p:spPr>
          <a:xfrm>
            <a:off x="1115618" y="561212"/>
            <a:ext cx="6638798" cy="2835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967864" y="3870325"/>
            <a:ext cx="88900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 smtClean="0">
                <a:solidFill>
                  <a:srgbClr val="1F487C"/>
                </a:solidFill>
                <a:latin typeface="Arial"/>
                <a:cs typeface="Arial"/>
              </a:rPr>
              <a:t>-</a:t>
            </a:r>
            <a:r>
              <a:rPr lang="ru-RU" sz="2400" spc="-5" dirty="0" smtClean="0">
                <a:solidFill>
                  <a:srgbClr val="1F487C"/>
                </a:solidFill>
                <a:latin typeface="Arial"/>
                <a:cs typeface="Arial"/>
              </a:rPr>
              <a:t>348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59810" y="3716997"/>
            <a:ext cx="2736341" cy="19838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6199" y="3396360"/>
            <a:ext cx="1478788" cy="15565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093467" y="5602833"/>
            <a:ext cx="63500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 smtClean="0">
                <a:solidFill>
                  <a:srgbClr val="1F487C"/>
                </a:solidFill>
                <a:latin typeface="Arial"/>
                <a:cs typeface="Arial"/>
              </a:rPr>
              <a:t>-</a:t>
            </a:r>
            <a:r>
              <a:rPr lang="ru-RU" sz="2400" dirty="0" smtClean="0">
                <a:solidFill>
                  <a:srgbClr val="1F487C"/>
                </a:solidFill>
                <a:latin typeface="Arial"/>
                <a:cs typeface="Arial"/>
              </a:rPr>
              <a:t>15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0919" y="5347639"/>
            <a:ext cx="1428750" cy="1285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157464" y="3938651"/>
            <a:ext cx="63500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400" dirty="0" smtClean="0">
                <a:solidFill>
                  <a:srgbClr val="1F487C"/>
                </a:solidFill>
                <a:latin typeface="Arial"/>
                <a:cs typeface="Arial"/>
              </a:rPr>
              <a:t>12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264528" y="5478449"/>
            <a:ext cx="1680082" cy="115506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064500" y="5799124"/>
            <a:ext cx="97409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 smtClean="0">
                <a:solidFill>
                  <a:srgbClr val="1F487C"/>
                </a:solidFill>
                <a:latin typeface="Arial"/>
                <a:cs typeface="Arial"/>
              </a:rPr>
              <a:t>-</a:t>
            </a:r>
            <a:r>
              <a:rPr lang="ru-RU" sz="2400" smtClean="0">
                <a:solidFill>
                  <a:srgbClr val="1F487C"/>
                </a:solidFill>
                <a:latin typeface="Arial"/>
                <a:cs typeface="Arial"/>
              </a:rPr>
              <a:t>348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372225" y="3717035"/>
            <a:ext cx="1284477" cy="1354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318761" y="5740298"/>
            <a:ext cx="53340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400" spc="-10" dirty="0" smtClean="0">
                <a:solidFill>
                  <a:srgbClr val="1F487C"/>
                </a:solidFill>
                <a:latin typeface="Arial"/>
                <a:cs typeface="Arial"/>
              </a:rPr>
              <a:t>12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059810" y="3573017"/>
            <a:ext cx="0" cy="3274060"/>
          </a:xfrm>
          <a:custGeom>
            <a:avLst/>
            <a:gdLst/>
            <a:ahLst/>
            <a:cxnLst/>
            <a:rect l="l" t="t" r="r" b="b"/>
            <a:pathLst>
              <a:path h="3274059">
                <a:moveTo>
                  <a:pt x="0" y="0"/>
                </a:moveTo>
                <a:lnTo>
                  <a:pt x="0" y="3273588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796153" y="3573017"/>
            <a:ext cx="0" cy="3274060"/>
          </a:xfrm>
          <a:custGeom>
            <a:avLst/>
            <a:gdLst/>
            <a:ahLst/>
            <a:cxnLst/>
            <a:rect l="l" t="t" r="r" b="b"/>
            <a:pathLst>
              <a:path h="3274059">
                <a:moveTo>
                  <a:pt x="0" y="0"/>
                </a:moveTo>
                <a:lnTo>
                  <a:pt x="0" y="3273588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38200" y="457200"/>
            <a:ext cx="8153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Карагандинская область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UMC-ESBOL\YandexDisk\Скриншоты\2016-02-25 18-09-56 Скриншот экра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382000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13322110"/>
              </p:ext>
            </p:extLst>
          </p:nvPr>
        </p:nvGraphicFramePr>
        <p:xfrm>
          <a:off x="251517" y="1340769"/>
          <a:ext cx="8712971" cy="5211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3610"/>
                <a:gridCol w="2646554"/>
                <a:gridCol w="2896392"/>
                <a:gridCol w="2326415"/>
              </a:tblGrid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№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район/город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организация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язык обучения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Караганда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средняя школа №11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русский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1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2.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средняя школа №76 им. А.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</a:rPr>
                        <a:t>Бокейхана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казахский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3.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школа-лицей №101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смешанный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4.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средняя школа №81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смешанный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5.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средняя школа №48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смешанный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6.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Жезказган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гимназия №26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русский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7.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средняя школа №11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казахский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8.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Шахтинск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средняя школа №6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русский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9.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Темиртау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средняя школа №16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русский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10.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Абай (село)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Коксуская средняя школа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смешанный</a:t>
                      </a:r>
                      <a:endParaRPr lang="ru-RU" sz="1200" dirty="0" smtClean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11.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Улытауский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средняя школа №3 с. Амангельды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казахский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1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12.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Осакаровский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средняя школа 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с. Иртышское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смешанный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435280" cy="1252728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Перечень организаций образования - участников</a:t>
            </a:r>
            <a: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международного основного исследования PIRLS-2016 по Карагандинской области</a:t>
            </a:r>
            <a: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0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46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1075" y="391159"/>
            <a:ext cx="8227517" cy="58613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1875" rIns="0" bIns="0" rtlCol="0">
            <a:spAutoFit/>
          </a:bodyPr>
          <a:lstStyle/>
          <a:p>
            <a:pPr marL="3190240">
              <a:lnSpc>
                <a:spcPct val="100000"/>
              </a:lnSpc>
            </a:pPr>
            <a:r>
              <a:rPr sz="2400" spc="-25" dirty="0"/>
              <a:t>УПРАВЛЕНИЕ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5036565" y="1806899"/>
            <a:ext cx="3527425" cy="1489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4445" algn="ctr">
              <a:lnSpc>
                <a:spcPct val="147100"/>
              </a:lnSpc>
            </a:pPr>
            <a:r>
              <a:rPr sz="2200" spc="-1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Международный центр  исследования </a:t>
            </a:r>
            <a:r>
              <a:rPr sz="22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IEA TIMSS</a:t>
            </a:r>
            <a:r>
              <a:rPr sz="2200" spc="-17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и  PIRLS </a:t>
            </a:r>
            <a:r>
              <a:rPr sz="2200" spc="-1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колледжа</a:t>
            </a:r>
            <a:r>
              <a:rPr sz="2200" spc="-3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Бостон</a:t>
            </a:r>
            <a:endParaRPr sz="22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51297" y="4354870"/>
            <a:ext cx="3411220" cy="1455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270" algn="ctr">
              <a:lnSpc>
                <a:spcPct val="143700"/>
              </a:lnSpc>
            </a:pPr>
            <a:r>
              <a:rPr sz="2200" spc="-1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Секретариат </a:t>
            </a:r>
            <a:r>
              <a:rPr sz="22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IEA и  </a:t>
            </a:r>
            <a:r>
              <a:rPr sz="2200" spc="-1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Исследовательский</a:t>
            </a:r>
            <a:r>
              <a:rPr sz="2200" spc="-7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центр  обработки</a:t>
            </a:r>
            <a:endParaRPr sz="22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sz="half" idx="2"/>
          </p:nvPr>
        </p:nvSpPr>
        <p:spPr>
          <a:xfrm>
            <a:off x="860856" y="1550121"/>
            <a:ext cx="3425825" cy="4381199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46050" marR="146050" indent="635" algn="ctr">
              <a:lnSpc>
                <a:spcPct val="143600"/>
              </a:lnSpc>
              <a:spcBef>
                <a:spcPts val="5"/>
              </a:spcBef>
            </a:pPr>
            <a:r>
              <a:rPr spc="-10" dirty="0">
                <a:solidFill>
                  <a:schemeClr val="accent1">
                    <a:lumMod val="75000"/>
                  </a:schemeClr>
                </a:solidFill>
              </a:rPr>
              <a:t>Организация </a:t>
            </a:r>
            <a:r>
              <a:rPr spc="-5" dirty="0">
                <a:solidFill>
                  <a:schemeClr val="accent1">
                    <a:lumMod val="75000"/>
                  </a:schemeClr>
                </a:solidFill>
              </a:rPr>
              <a:t>Statistics  Canada и</a:t>
            </a:r>
            <a:r>
              <a:rPr spc="-5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pc="-10" dirty="0">
                <a:solidFill>
                  <a:schemeClr val="accent1">
                    <a:lumMod val="75000"/>
                  </a:schemeClr>
                </a:solidFill>
              </a:rPr>
              <a:t>Служба</a:t>
            </a:r>
          </a:p>
          <a:p>
            <a:pPr algn="ctr">
              <a:lnSpc>
                <a:spcPct val="100000"/>
              </a:lnSpc>
              <a:spcBef>
                <a:spcPts val="1160"/>
              </a:spcBef>
            </a:pPr>
            <a:r>
              <a:rPr spc="-10" dirty="0">
                <a:solidFill>
                  <a:schemeClr val="accent1">
                    <a:lumMod val="75000"/>
                  </a:schemeClr>
                </a:solidFill>
              </a:rPr>
              <a:t>тестирования </a:t>
            </a:r>
            <a:r>
              <a:rPr spc="-5" dirty="0">
                <a:solidFill>
                  <a:schemeClr val="accent1">
                    <a:lumMod val="75000"/>
                  </a:schemeClr>
                </a:solidFill>
              </a:rPr>
              <a:t>в</a:t>
            </a:r>
            <a:r>
              <a:rPr spc="-4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pc="-15" dirty="0">
                <a:solidFill>
                  <a:schemeClr val="accent1">
                    <a:lumMod val="75000"/>
                  </a:schemeClr>
                </a:solidFill>
              </a:rPr>
              <a:t>области</a:t>
            </a:r>
          </a:p>
          <a:p>
            <a:pPr algn="ctr">
              <a:lnSpc>
                <a:spcPct val="100000"/>
              </a:lnSpc>
              <a:spcBef>
                <a:spcPts val="1155"/>
              </a:spcBef>
            </a:pPr>
            <a:r>
              <a:rPr spc="-10" dirty="0">
                <a:solidFill>
                  <a:schemeClr val="accent1">
                    <a:lumMod val="75000"/>
                  </a:schemeClr>
                </a:solidFill>
              </a:rPr>
              <a:t>образования</a:t>
            </a:r>
            <a:r>
              <a:rPr spc="-6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pc="-5" dirty="0">
                <a:solidFill>
                  <a:schemeClr val="accent1">
                    <a:lumMod val="75000"/>
                  </a:schemeClr>
                </a:solidFill>
              </a:rPr>
              <a:t>(ETS)</a:t>
            </a:r>
          </a:p>
          <a:p>
            <a:pPr>
              <a:lnSpc>
                <a:spcPct val="100000"/>
              </a:lnSpc>
            </a:pPr>
            <a:endParaRPr spc="-5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 dirty="0">
              <a:solidFill>
                <a:schemeClr val="accent1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12065" marR="5080" indent="635" algn="ctr">
              <a:lnSpc>
                <a:spcPct val="146000"/>
              </a:lnSpc>
            </a:pPr>
            <a:r>
              <a:rPr sz="2000" dirty="0">
                <a:solidFill>
                  <a:schemeClr val="accent1">
                    <a:lumMod val="75000"/>
                  </a:schemeClr>
                </a:solidFill>
              </a:rPr>
              <a:t>Центр </a:t>
            </a:r>
            <a:r>
              <a:rPr sz="2000" spc="-5" dirty="0">
                <a:solidFill>
                  <a:schemeClr val="accent1">
                    <a:lumMod val="75000"/>
                  </a:schemeClr>
                </a:solidFill>
              </a:rPr>
              <a:t>обработки </a:t>
            </a:r>
            <a:r>
              <a:rPr sz="2000" dirty="0">
                <a:solidFill>
                  <a:schemeClr val="accent1">
                    <a:lumMod val="75000"/>
                  </a:schemeClr>
                </a:solidFill>
              </a:rPr>
              <a:t>данных  </a:t>
            </a:r>
            <a:r>
              <a:rPr sz="2000" spc="-5" dirty="0">
                <a:solidFill>
                  <a:schemeClr val="accent1">
                    <a:lumMod val="75000"/>
                  </a:schemeClr>
                </a:solidFill>
              </a:rPr>
              <a:t>Международной</a:t>
            </a:r>
            <a:r>
              <a:rPr sz="2000" spc="-45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2000" dirty="0">
                <a:solidFill>
                  <a:schemeClr val="accent1">
                    <a:lumMod val="75000"/>
                  </a:schemeClr>
                </a:solidFill>
              </a:rPr>
              <a:t>ассоциации  </a:t>
            </a:r>
            <a:r>
              <a:rPr sz="2000" spc="-5" dirty="0">
                <a:solidFill>
                  <a:schemeClr val="accent1">
                    <a:lumMod val="75000"/>
                  </a:schemeClr>
                </a:solidFill>
              </a:rPr>
              <a:t>по </a:t>
            </a:r>
            <a:r>
              <a:rPr sz="2000" dirty="0">
                <a:solidFill>
                  <a:schemeClr val="accent1">
                    <a:lumMod val="75000"/>
                  </a:schemeClr>
                </a:solidFill>
              </a:rPr>
              <a:t>оценке </a:t>
            </a:r>
            <a:r>
              <a:rPr sz="2000" spc="-15" dirty="0">
                <a:solidFill>
                  <a:schemeClr val="accent1">
                    <a:lumMod val="75000"/>
                  </a:schemeClr>
                </a:solidFill>
              </a:rPr>
              <a:t>образовательных  </a:t>
            </a:r>
            <a:r>
              <a:rPr sz="2000" dirty="0">
                <a:solidFill>
                  <a:schemeClr val="accent1">
                    <a:lumMod val="75000"/>
                  </a:schemeClr>
                </a:solidFill>
              </a:rPr>
              <a:t>достижений (IEA</a:t>
            </a:r>
            <a:r>
              <a:rPr sz="2000" spc="-21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2000" dirty="0">
                <a:solidFill>
                  <a:schemeClr val="accent1">
                    <a:lumMod val="75000"/>
                  </a:schemeClr>
                </a:solidFill>
              </a:rPr>
              <a:t>DPC)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28040" rIns="0" bIns="0" rtlCol="0">
            <a:spAutoFit/>
          </a:bodyPr>
          <a:lstStyle/>
          <a:p>
            <a:pPr marL="2394585">
              <a:lnSpc>
                <a:spcPct val="100000"/>
              </a:lnSpc>
            </a:pPr>
            <a:r>
              <a:rPr sz="2800" spc="-35" dirty="0"/>
              <a:t>СТРАНЫ-УЧАСТНИЦЫ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332028" y="1524253"/>
            <a:ext cx="4603750" cy="27392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2016 –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50</a:t>
            </a:r>
            <a:r>
              <a:rPr sz="2400" spc="-3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стран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1235710">
              <a:lnSpc>
                <a:spcPct val="100000"/>
              </a:lnSpc>
            </a:pPr>
            <a:r>
              <a:rPr sz="2400" spc="-50" dirty="0">
                <a:latin typeface="Arial"/>
                <a:cs typeface="Arial"/>
              </a:rPr>
              <a:t>2011 </a:t>
            </a:r>
            <a:r>
              <a:rPr sz="2400" dirty="0"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49 стран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22479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2006</a:t>
            </a:r>
            <a:r>
              <a:rPr sz="240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41</a:t>
            </a:r>
            <a:r>
              <a:rPr sz="2400" spc="-4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страна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65" y="5055361"/>
            <a:ext cx="5847080" cy="1223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29685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2001-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35</a:t>
            </a:r>
            <a:r>
              <a:rPr sz="2400" spc="-4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стран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3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spc="10" dirty="0">
                <a:latin typeface="Arial"/>
                <a:cs typeface="Arial"/>
              </a:rPr>
              <a:t>Цикл </a:t>
            </a:r>
            <a:r>
              <a:rPr sz="3200" dirty="0">
                <a:latin typeface="Arial"/>
                <a:cs typeface="Arial"/>
              </a:rPr>
              <a:t>– </a:t>
            </a:r>
            <a:r>
              <a:rPr sz="3200" dirty="0">
                <a:solidFill>
                  <a:srgbClr val="1F487C"/>
                </a:solidFill>
                <a:latin typeface="Arial"/>
                <a:cs typeface="Arial"/>
              </a:rPr>
              <a:t>1 </a:t>
            </a:r>
            <a:r>
              <a:rPr sz="3200" spc="-20" dirty="0">
                <a:solidFill>
                  <a:srgbClr val="1F487C"/>
                </a:solidFill>
                <a:latin typeface="Arial"/>
                <a:cs typeface="Arial"/>
              </a:rPr>
              <a:t>раз </a:t>
            </a:r>
            <a:r>
              <a:rPr sz="3200" dirty="0">
                <a:solidFill>
                  <a:srgbClr val="1F487C"/>
                </a:solidFill>
                <a:latin typeface="Arial"/>
                <a:cs typeface="Arial"/>
              </a:rPr>
              <a:t>в 5</a:t>
            </a:r>
            <a:r>
              <a:rPr sz="3200" spc="-12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200" spc="-40" dirty="0">
                <a:solidFill>
                  <a:srgbClr val="1F487C"/>
                </a:solidFill>
                <a:latin typeface="Arial"/>
                <a:cs typeface="Arial"/>
              </a:rPr>
              <a:t>лет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858000" y="4714875"/>
            <a:ext cx="1177925" cy="10715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86501" y="3571811"/>
            <a:ext cx="2357374" cy="10715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72125" y="2428875"/>
            <a:ext cx="1071562" cy="10001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00498" y="2428862"/>
            <a:ext cx="1155700" cy="10001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72250" y="2428875"/>
            <a:ext cx="1214437" cy="10001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72126" y="1214374"/>
            <a:ext cx="1071562" cy="10001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928873" y="1214374"/>
            <a:ext cx="2214626" cy="10001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72251" y="1214374"/>
            <a:ext cx="1071562" cy="10001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41677" y="179070"/>
            <a:ext cx="558927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475230" algn="l"/>
                <a:tab pos="4810760" algn="l"/>
              </a:tabLst>
            </a:pPr>
            <a:r>
              <a:rPr sz="2800" spc="-5" dirty="0"/>
              <a:t>Р</a:t>
            </a:r>
            <a:r>
              <a:rPr sz="2800" spc="-75" dirty="0"/>
              <a:t>Е</a:t>
            </a:r>
            <a:r>
              <a:rPr sz="2800" spc="-40" dirty="0"/>
              <a:t>З</a:t>
            </a:r>
            <a:r>
              <a:rPr sz="2800" spc="-100" dirty="0"/>
              <a:t>У</a:t>
            </a:r>
            <a:r>
              <a:rPr sz="2800" spc="-5" dirty="0"/>
              <a:t>Л</a:t>
            </a:r>
            <a:r>
              <a:rPr sz="2800" spc="-280" dirty="0"/>
              <a:t>Ь</a:t>
            </a:r>
            <a:r>
              <a:rPr sz="2800" spc="-110" dirty="0"/>
              <a:t>Т</a:t>
            </a:r>
            <a:r>
              <a:rPr sz="2800" spc="-229" dirty="0"/>
              <a:t>А</a:t>
            </a:r>
            <a:r>
              <a:rPr sz="2800" spc="-5" dirty="0"/>
              <a:t>ТЫ</a:t>
            </a:r>
            <a:r>
              <a:rPr sz="2800" dirty="0"/>
              <a:t>	</a:t>
            </a:r>
            <a:r>
              <a:rPr sz="2800" spc="-5" dirty="0">
                <a:solidFill>
                  <a:schemeClr val="tx1"/>
                </a:solidFill>
              </a:rPr>
              <a:t>PIRLS</a:t>
            </a:r>
            <a:r>
              <a:rPr sz="2800" spc="10" dirty="0">
                <a:solidFill>
                  <a:schemeClr val="tx1"/>
                </a:solidFill>
              </a:rPr>
              <a:t> </a:t>
            </a:r>
            <a:r>
              <a:rPr sz="2800" dirty="0">
                <a:solidFill>
                  <a:schemeClr val="tx1"/>
                </a:solidFill>
              </a:rPr>
              <a:t>-2006</a:t>
            </a:r>
            <a:r>
              <a:rPr sz="2800" spc="-5" dirty="0">
                <a:solidFill>
                  <a:schemeClr val="tx1"/>
                </a:solidFill>
              </a:rPr>
              <a:t>,</a:t>
            </a:r>
            <a:r>
              <a:rPr sz="2800" dirty="0">
                <a:solidFill>
                  <a:schemeClr val="tx1"/>
                </a:solidFill>
              </a:rPr>
              <a:t>	</a:t>
            </a:r>
            <a:r>
              <a:rPr sz="2800" spc="-5" dirty="0">
                <a:solidFill>
                  <a:schemeClr val="tx1"/>
                </a:solidFill>
              </a:rPr>
              <a:t>2</a:t>
            </a:r>
            <a:r>
              <a:rPr sz="2800" dirty="0">
                <a:solidFill>
                  <a:schemeClr val="tx1"/>
                </a:solidFill>
              </a:rPr>
              <a:t>0</a:t>
            </a:r>
            <a:r>
              <a:rPr sz="2800" spc="-204" dirty="0">
                <a:solidFill>
                  <a:schemeClr val="tx1"/>
                </a:solidFill>
              </a:rPr>
              <a:t>1</a:t>
            </a:r>
            <a:r>
              <a:rPr sz="2800" spc="-5" dirty="0">
                <a:solidFill>
                  <a:schemeClr val="tx1"/>
                </a:solidFill>
              </a:rPr>
              <a:t>1</a:t>
            </a:r>
            <a:endParaRPr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655707"/>
              </p:ext>
            </p:extLst>
          </p:nvPr>
        </p:nvGraphicFramePr>
        <p:xfrm>
          <a:off x="279374" y="922400"/>
          <a:ext cx="8501151" cy="55547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0005"/>
                <a:gridCol w="2142109"/>
                <a:gridCol w="1856359"/>
                <a:gridCol w="2122678"/>
              </a:tblGrid>
              <a:tr h="11887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776605">
                        <a:lnSpc>
                          <a:spcPct val="100000"/>
                        </a:lnSpc>
                        <a:spcBef>
                          <a:spcPts val="1435"/>
                        </a:spcBef>
                      </a:pP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Страны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536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PIRLS –</a:t>
                      </a:r>
                      <a:r>
                        <a:rPr sz="1800" spc="-6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2006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307975">
                        <a:lnSpc>
                          <a:spcPct val="100000"/>
                        </a:lnSpc>
                      </a:pP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Средний</a:t>
                      </a:r>
                      <a:r>
                        <a:rPr sz="1800" spc="-7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балл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515620">
                        <a:lnSpc>
                          <a:spcPct val="100000"/>
                        </a:lnSpc>
                        <a:spcBef>
                          <a:spcPts val="1435"/>
                        </a:spcBef>
                      </a:pP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Страны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530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PIRLS –</a:t>
                      </a:r>
                      <a:r>
                        <a:rPr sz="1800" spc="-7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2011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Средний</a:t>
                      </a:r>
                      <a:r>
                        <a:rPr sz="1800" spc="-7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балл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0704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Россия</a:t>
                      </a:r>
                      <a:endParaRPr sz="20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565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spc="-15" dirty="0">
                          <a:latin typeface="Arial"/>
                          <a:cs typeface="Arial"/>
                        </a:rPr>
                        <a:t>Гонконг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571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69011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15" dirty="0">
                          <a:latin typeface="Arial"/>
                          <a:cs typeface="Arial"/>
                        </a:rPr>
                        <a:t>Гонконг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564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Россия</a:t>
                      </a:r>
                      <a:endParaRPr sz="20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568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69011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10" dirty="0">
                          <a:latin typeface="Arial"/>
                          <a:cs typeface="Arial"/>
                        </a:rPr>
                        <a:t>Сингапур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558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Финляндия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568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4344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Канада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558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10" dirty="0">
                          <a:latin typeface="Arial"/>
                          <a:cs typeface="Arial"/>
                        </a:rPr>
                        <a:t>Сингапур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567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33551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Люксембург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557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57658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Северная 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000" spc="-7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лан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558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21233">
                <a:tc>
                  <a:txBody>
                    <a:bodyPr/>
                    <a:lstStyle/>
                    <a:p>
                      <a:pPr marL="85090" marR="3422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Средний 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2000" spc="-2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жд</a:t>
                      </a:r>
                      <a:r>
                        <a:rPr sz="20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нар</a:t>
                      </a:r>
                      <a:r>
                        <a:rPr sz="2000" spc="-4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20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ый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40"/>
                        </a:spcBef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500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69087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Румыния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489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Оман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391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6904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Марокко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323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Марокко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310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</TotalTime>
  <Words>933</Words>
  <Application>Microsoft Office PowerPoint</Application>
  <PresentationFormat>Экран (4:3)</PresentationFormat>
  <Paragraphs>293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Office Theme</vt:lpstr>
      <vt:lpstr>Технология и инструментарий</vt:lpstr>
      <vt:lpstr>Цель исследования - сопоставление уровня и понимания  текста четвероклассниками из различных стран мира,  выявление различий в обучении читательской  грамотности национальных систем образования.</vt:lpstr>
      <vt:lpstr>Почему Казахстан принимает участие в PIRLS?</vt:lpstr>
      <vt:lpstr>Казахстан/ участники/ 4 класс</vt:lpstr>
      <vt:lpstr>Презентация PowerPoint</vt:lpstr>
      <vt:lpstr>Перечень организаций образования - участников международного основного исследования PIRLS-2016 по Карагандинской области </vt:lpstr>
      <vt:lpstr>УПРАВЛЕНИЕ</vt:lpstr>
      <vt:lpstr>СТРАНЫ-УЧАСТНИЦЫ</vt:lpstr>
      <vt:lpstr>РЕЗУЛЬТАТЫ PIRLS -2006, 2011</vt:lpstr>
      <vt:lpstr>Приобретение читательского  литературного опыта</vt:lpstr>
      <vt:lpstr>ГРАМОТНОСТЬ ЧТЕНИЯ</vt:lpstr>
      <vt:lpstr>УРОВНИ ГРАМОТНОСТИ ЧТЕНИЯ</vt:lpstr>
      <vt:lpstr>Презентация PowerPoint</vt:lpstr>
      <vt:lpstr>Презентация PowerPoint</vt:lpstr>
      <vt:lpstr>Читательские умения</vt:lpstr>
      <vt:lpstr>Презентация PowerPoint</vt:lpstr>
      <vt:lpstr>Презентация PowerPoint</vt:lpstr>
      <vt:lpstr>ОЦЕНИВАНИЕ ЗАДАНИЙ</vt:lpstr>
      <vt:lpstr>Анкета для учащихся</vt:lpstr>
      <vt:lpstr>Анкета для администрации школы</vt:lpstr>
      <vt:lpstr>Анкета для родителей</vt:lpstr>
      <vt:lpstr>ВРЕМЯ ПРОВЕДЕНИЯ</vt:lpstr>
      <vt:lpstr>До начала исследования PIRLS-2016</vt:lpstr>
      <vt:lpstr>Основные мероприятия Карагандинской области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Меры по формированию здорового образа жизни, предпринимаемые организациями образования Республики Казахстан</dc:title>
  <dc:creator>Erlan</dc:creator>
  <cp:lastModifiedBy>UMC-ESBOL</cp:lastModifiedBy>
  <cp:revision>9</cp:revision>
  <dcterms:created xsi:type="dcterms:W3CDTF">2016-02-22T04:51:10Z</dcterms:created>
  <dcterms:modified xsi:type="dcterms:W3CDTF">2016-02-26T11:02:00Z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2015-11-11T00:00:00Z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2016-02-22T00:00:00Z</vt:filetime>
  </property>
</Properties>
</file>